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36"/>
  </p:notesMasterIdLst>
  <p:sldIdLst>
    <p:sldId id="256" r:id="rId3"/>
    <p:sldId id="331" r:id="rId4"/>
    <p:sldId id="34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45" r:id="rId16"/>
    <p:sldId id="363" r:id="rId17"/>
    <p:sldId id="364" r:id="rId18"/>
    <p:sldId id="365" r:id="rId19"/>
    <p:sldId id="358" r:id="rId20"/>
    <p:sldId id="359" r:id="rId21"/>
    <p:sldId id="357" r:id="rId22"/>
    <p:sldId id="361" r:id="rId23"/>
    <p:sldId id="366" r:id="rId24"/>
    <p:sldId id="367" r:id="rId25"/>
    <p:sldId id="360" r:id="rId26"/>
    <p:sldId id="333" r:id="rId27"/>
    <p:sldId id="337" r:id="rId28"/>
    <p:sldId id="362" r:id="rId29"/>
    <p:sldId id="368" r:id="rId30"/>
    <p:sldId id="335" r:id="rId31"/>
    <p:sldId id="338" r:id="rId32"/>
    <p:sldId id="339" r:id="rId33"/>
    <p:sldId id="369" r:id="rId34"/>
    <p:sldId id="334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1014">
          <p15:clr>
            <a:srgbClr val="A4A3A4"/>
          </p15:clr>
        </p15:guide>
        <p15:guide id="4" orient="horz" pos="1146">
          <p15:clr>
            <a:srgbClr val="A4A3A4"/>
          </p15:clr>
        </p15:guide>
        <p15:guide id="5" pos="2880">
          <p15:clr>
            <a:srgbClr val="A4A3A4"/>
          </p15:clr>
        </p15:guide>
        <p15:guide id="6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A870D"/>
    <a:srgbClr val="F1905F"/>
    <a:srgbClr val="E67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92" autoAdjust="0"/>
    <p:restoredTop sz="91651" autoAdjust="0"/>
  </p:normalViewPr>
  <p:slideViewPr>
    <p:cSldViewPr snapToGrid="0">
      <p:cViewPr varScale="1">
        <p:scale>
          <a:sx n="61" d="100"/>
          <a:sy n="61" d="100"/>
        </p:scale>
        <p:origin x="1072" y="112"/>
      </p:cViewPr>
      <p:guideLst>
        <p:guide orient="horz" pos="2160"/>
        <p:guide orient="horz" pos="204"/>
        <p:guide orient="horz" pos="1014"/>
        <p:guide orient="horz" pos="1146"/>
        <p:guide pos="2880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04FD7C8-1CD4-498B-8E94-5FFFBB963666}" type="datetime1">
              <a:rPr lang="en-US" altLang="zh-CN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Notes Placeholder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 smtClean="0"/>
              <a:t>Click to edit Master text styles</a:t>
            </a:r>
          </a:p>
          <a:p>
            <a:pPr>
              <a:defRPr/>
            </a:pPr>
            <a:r>
              <a:rPr lang="zh-CN" altLang="zh-CN" smtClean="0"/>
              <a:t>Second level</a:t>
            </a:r>
          </a:p>
          <a:p>
            <a:pPr>
              <a:defRPr/>
            </a:pPr>
            <a:r>
              <a:rPr lang="zh-CN" altLang="zh-CN" smtClean="0"/>
              <a:t>Third level</a:t>
            </a:r>
          </a:p>
          <a:p>
            <a:pPr>
              <a:defRPr/>
            </a:pPr>
            <a:r>
              <a:rPr lang="zh-CN" altLang="zh-CN" smtClean="0"/>
              <a:t>Fourth level</a:t>
            </a:r>
          </a:p>
          <a:p>
            <a:pPr>
              <a:defRPr/>
            </a:pPr>
            <a:r>
              <a:rPr lang="zh-CN" altLang="zh-CN" smtClean="0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C182A1B-B723-4F0F-854A-A5B73E16D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6152023"/>
      </p:ext>
    </p:extLst>
  </p:cSld>
  <p:clrMap bg1="dk2" tx1="lt1" bg2="dk1" tx2="lt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pro.baidu.com/cpro/ui/uijs.php?adclass=0&amp;app_id=0&amp;c=news&amp;cf=1001&amp;ch=0&amp;di=8&amp;fv=0&amp;is_app=0&amp;jk=7b8de09fac589ab2&amp;k=%C3%E6%B0%E5&amp;k0=%C3%E6%B0%E5&amp;kdi0=0&amp;luki=3&amp;n=10&amp;p=baidu&amp;q=0zym6972965_cpr&amp;rb=0&amp;rs=1&amp;seller_id=1&amp;sid=b29a58ac9fe08d7b&amp;ssp2=1&amp;stid=0&amp;t=tpclicked3_hc&amp;td=1682988&amp;tu=u1682988&amp;u=http://www.6699fa.cn/photoshop8/cs513061602.html&amp;urlid=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/>
              <a:t>自我介绍。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B399206-8C31-40EF-8935-622B64AF7A78}" type="datetime1">
              <a:rPr lang="en-US" altLang="zh-CN" smtClean="0"/>
              <a:pPr/>
              <a:t>8/29/2016</a:t>
            </a:fld>
            <a:endParaRPr lang="en-US" altLang="zh-CN" smtClean="0"/>
          </a:p>
        </p:txBody>
      </p:sp>
      <p:sp>
        <p:nvSpPr>
          <p:cNvPr id="410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6EC80F1-9320-41F0-8AB9-33CF79F26B86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06633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39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PS</a:t>
            </a:r>
            <a:r>
              <a:rPr lang="zh-CN" altLang="en-US" dirty="0" smtClean="0"/>
              <a:t>的切片工具，是一种很好用的功能，它能根据您的需求截出图片中的任何一部分，同时一张图上可以切多个地方。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的切片在另存为的时候就能将您所切的各个部分分别保存一张图片，完全区分开来。所以说，在制作网页或者截取图片某一部分时，经常会用到这个工具的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03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信息“使用”场景表现思想：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信息本身的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，信息使用者的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011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信息“使用”场景表现思想：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信息本身的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，信息使用者的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011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047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Calibri Light" panose="020F0302020204030204" pitchFamily="34" charset="0"/>
              <a:buAutoNum type="arabicPeriod"/>
            </a:pPr>
            <a:endParaRPr lang="zh-CN" altLang="en-US" dirty="0" smtClean="0"/>
          </a:p>
        </p:txBody>
      </p:sp>
      <p:sp>
        <p:nvSpPr>
          <p:cNvPr id="1434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79FCA8-D483-4CD2-BAD4-460084385BBC}" type="datetime1">
              <a:rPr lang="en-US" altLang="zh-CN" smtClean="0"/>
              <a:pPr/>
              <a:t>8/29/2016</a:t>
            </a:fld>
            <a:endParaRPr lang="en-US" altLang="zh-CN" smtClean="0"/>
          </a:p>
        </p:txBody>
      </p:sp>
      <p:sp>
        <p:nvSpPr>
          <p:cNvPr id="143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99B4E6-4ABA-4BA6-A8F1-523A11748440}" type="slidenum">
              <a:rPr lang="en-US" altLang="zh-CN" smtClean="0"/>
              <a:pPr/>
              <a:t>31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4809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Calibri Light" panose="020F0302020204030204" pitchFamily="34" charset="0"/>
              <a:buAutoNum type="arabicPeriod"/>
            </a:pPr>
            <a:endParaRPr lang="zh-CN" altLang="en-US" dirty="0" smtClean="0"/>
          </a:p>
        </p:txBody>
      </p:sp>
      <p:sp>
        <p:nvSpPr>
          <p:cNvPr id="1434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79FCA8-D483-4CD2-BAD4-460084385BBC}" type="datetime1">
              <a:rPr lang="en-US" altLang="zh-CN" smtClean="0"/>
              <a:pPr/>
              <a:t>8/29/2016</a:t>
            </a:fld>
            <a:endParaRPr lang="en-US" altLang="zh-CN" smtClean="0"/>
          </a:p>
        </p:txBody>
      </p:sp>
      <p:sp>
        <p:nvSpPr>
          <p:cNvPr id="143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599B4E6-4ABA-4BA6-A8F1-523A11748440}" type="slidenum">
              <a:rPr lang="en-US" altLang="zh-CN" smtClean="0"/>
              <a:pPr/>
              <a:t>32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48093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9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r>
              <a:rPr lang="zh-CN" altLang="en-US" dirty="0" smtClean="0"/>
              <a:t>了解什么是信息素养？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  <a:defRPr/>
            </a:pPr>
            <a:r>
              <a:rPr lang="zh-CN" altLang="en-US" dirty="0" smtClean="0"/>
              <a:t>信息时代存在的问题？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  <a:defRPr/>
            </a:pPr>
            <a:r>
              <a:rPr lang="zh-CN" altLang="en-US" dirty="0" smtClean="0"/>
              <a:t>本课程能提升那些方面的素养，如何提升？</a:t>
            </a:r>
            <a:endParaRPr lang="en-US" altLang="zh-CN" dirty="0" smtClean="0"/>
          </a:p>
          <a:p>
            <a:pPr>
              <a:buFont typeface="+mj-lt"/>
              <a:buNone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核心：本课程是做什么的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8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8AA54FC-9A5D-4B0B-8EB7-91DBB04560FF}" type="datetime1">
              <a:rPr lang="en-US" altLang="zh-CN" smtClean="0"/>
              <a:pPr/>
              <a:t>8/29/2016</a:t>
            </a:fld>
            <a:endParaRPr lang="en-US" altLang="zh-CN" smtClean="0"/>
          </a:p>
        </p:txBody>
      </p:sp>
      <p:sp>
        <p:nvSpPr>
          <p:cNvPr id="614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E3CB89D-E7F5-46B4-9EE4-F598C9E270A1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6140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609600" indent="-609600"/>
            <a:r>
              <a:rPr lang="zh-CN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应用非常广泛，大的广告设计、外包装等，小的如我们做的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QQ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头型、把自己拍的相片调白点等等。类似这样的软件有光影摩术手、美图秀秀甚至是平时我们用的看图软件。但除了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其它的都不能随意的修改图片，他们只是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软件的一小部分</a:t>
            </a:r>
            <a:endParaRPr lang="en-US" altLang="zh-CN" b="1" dirty="0" smtClean="0"/>
          </a:p>
          <a:p>
            <a:pPr marL="609600" indent="-609600"/>
            <a:r>
              <a:rPr lang="en-US" altLang="zh-CN" b="1" dirty="0" smtClean="0"/>
              <a:t>Photoshop</a:t>
            </a:r>
            <a:r>
              <a:rPr lang="zh-CN" altLang="en-US" b="1" dirty="0" smtClean="0"/>
              <a:t>的应用领域主要有平面广告设计、网页设计、包装设计、</a:t>
            </a:r>
            <a:r>
              <a:rPr lang="en-US" altLang="zh-CN" b="1" dirty="0" smtClean="0"/>
              <a:t>CIS</a:t>
            </a:r>
            <a:r>
              <a:rPr lang="zh-CN" altLang="en-US" b="1" dirty="0" smtClean="0"/>
              <a:t>企业形象设计、装潢设计、印刷制版、游戏、动漫形象以及影视制作等。</a:t>
            </a:r>
            <a:r>
              <a:rPr lang="zh-CN" altLang="en-US" sz="1200" b="1" dirty="0" smtClean="0"/>
              <a:t>        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平面广告设计行业。包括图案设计、文字设计、色彩设计、招贴设计（即海报设计）、</a:t>
            </a:r>
            <a:r>
              <a:rPr lang="en-US" altLang="zh-CN" sz="1200" b="1" dirty="0" smtClean="0"/>
              <a:t>POP</a:t>
            </a:r>
            <a:r>
              <a:rPr lang="zh-CN" altLang="en-US" sz="1200" b="1" dirty="0" smtClean="0"/>
              <a:t>广告设计、户外广告设计、</a:t>
            </a:r>
            <a:r>
              <a:rPr lang="en-US" altLang="zh-CN" sz="1200" b="1" dirty="0" smtClean="0"/>
              <a:t>DM</a:t>
            </a:r>
            <a:r>
              <a:rPr lang="zh-CN" altLang="en-US" sz="1200" b="1" dirty="0" smtClean="0"/>
              <a:t>广告设计、各类企业宣传品设计等。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网页设计行业。包括界面设计及动画素材的处理等。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包装设计行业。包括各类工业产品、食品、化妆品及书籍装帧等。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en-US" altLang="zh-CN" sz="1200" b="1" dirty="0" smtClean="0"/>
              <a:t>CIS</a:t>
            </a:r>
            <a:r>
              <a:rPr lang="zh-CN" altLang="en-US" sz="1200" b="1" dirty="0" smtClean="0"/>
              <a:t>企业形象设计行业。包括标志设计、服装设计及各种标牌设计等。</a:t>
            </a:r>
            <a:endParaRPr lang="en-US" altLang="zh-CN" sz="1200" b="1" dirty="0" smtClean="0"/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装潢设计行业。包括各种室内外效果图的后期处理等。通过</a:t>
            </a:r>
            <a:r>
              <a:rPr lang="en-US" altLang="zh-CN" sz="1200" b="1" dirty="0" smtClean="0"/>
              <a:t>Photoshop</a:t>
            </a:r>
            <a:r>
              <a:rPr lang="zh-CN" altLang="en-US" sz="1200" b="1" dirty="0" smtClean="0"/>
              <a:t>对效果图进行后期处理，可以将单调乏味的建筑场景处理成真实、细腻的效果。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印刷制版行业。主要是对设计好的版面进行排版或打印输出。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游戏行业。主要包括游戏界面设计、游戏角色贴图绘制、场景绘制和整理等。 </a:t>
            </a:r>
          </a:p>
          <a:p>
            <a:pPr marL="609600" indent="-609600">
              <a:buFontTx/>
              <a:buBlip>
                <a:blip r:embed="rId3"/>
              </a:buBlip>
            </a:pPr>
            <a:r>
              <a:rPr lang="zh-CN" altLang="en-US" sz="1200" b="1" dirty="0" smtClean="0"/>
              <a:t>动漫形象以及影视行业。包括贴图绘制、卡通造型效果表现、影视片头及片尾特效制作等。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36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Photoshop</a:t>
            </a:r>
            <a:r>
              <a:rPr lang="zh-CN" altLang="en-US" sz="1200" dirty="0" smtClean="0">
                <a:solidFill>
                  <a:schemeClr val="tx2"/>
                </a:solidFill>
              </a:rPr>
              <a:t>中的菜单栏同</a:t>
            </a:r>
            <a:r>
              <a:rPr lang="en-US" sz="1200" dirty="0" smtClean="0">
                <a:solidFill>
                  <a:schemeClr val="tx2"/>
                </a:solidFill>
              </a:rPr>
              <a:t>Windows</a:t>
            </a:r>
            <a:r>
              <a:rPr lang="zh-CN" altLang="en-US" sz="1200" dirty="0" smtClean="0">
                <a:solidFill>
                  <a:schemeClr val="tx2"/>
                </a:solidFill>
              </a:rPr>
              <a:t>窗口相同，其作用主要包括对工作环境的设置；文件的打开、保存与关闭；提供帮助信息和提供各种滤镜等。另外，还包括对图象进行处理的各种命令，不过大部分命令都可以在主窗口的其他各个部分找到。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endParaRPr lang="en-US" altLang="zh-CN" sz="1200" b="1" dirty="0" smtClean="0">
              <a:solidFill>
                <a:schemeClr val="tx2"/>
              </a:solidFill>
            </a:endParaRPr>
          </a:p>
          <a:p>
            <a:r>
              <a:rPr lang="zh-CN" altLang="en-US" sz="1200" dirty="0" smtClean="0">
                <a:solidFill>
                  <a:schemeClr val="tx2"/>
                </a:solidFill>
              </a:rPr>
              <a:t>　在</a:t>
            </a:r>
            <a:r>
              <a:rPr lang="en-US" sz="1200" dirty="0" smtClean="0">
                <a:solidFill>
                  <a:schemeClr val="tx2"/>
                </a:solidFill>
              </a:rPr>
              <a:t>Photoshop6.0</a:t>
            </a:r>
            <a:r>
              <a:rPr lang="zh-CN" altLang="en-US" sz="1200" dirty="0" smtClean="0">
                <a:solidFill>
                  <a:schemeClr val="tx2"/>
                </a:solidFill>
              </a:rPr>
              <a:t>以前的版本中，各工具的属性都是以面板的形式出现的。自</a:t>
            </a:r>
            <a:r>
              <a:rPr lang="en-US" sz="1200" dirty="0" smtClean="0">
                <a:solidFill>
                  <a:schemeClr val="tx2"/>
                </a:solidFill>
              </a:rPr>
              <a:t>Photoshop6.0</a:t>
            </a:r>
            <a:r>
              <a:rPr lang="zh-CN" altLang="en-US" sz="1200" dirty="0" smtClean="0">
                <a:solidFill>
                  <a:schemeClr val="tx2"/>
                </a:solidFill>
              </a:rPr>
              <a:t>以后，都采用了属性栏的方式，这样就更方便用户的操作了。属性栏的使用很简单，当用户选定某个工具时，该工具的属性就会相应地出现在属性栏里了。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endParaRPr lang="en-US" altLang="zh-CN" sz="1200" b="1" dirty="0" smtClean="0">
              <a:solidFill>
                <a:schemeClr val="tx2"/>
              </a:solidFill>
            </a:endParaRPr>
          </a:p>
          <a:p>
            <a:r>
              <a:rPr lang="zh-CN" altLang="en-US" dirty="0" smtClean="0">
                <a:solidFill>
                  <a:schemeClr val="tx2"/>
                </a:solidFill>
              </a:rPr>
              <a:t>　</a:t>
            </a:r>
            <a:r>
              <a:rPr lang="zh-CN" altLang="en-US" sz="1200" dirty="0" smtClean="0">
                <a:solidFill>
                  <a:schemeClr val="tx2"/>
                </a:solidFill>
              </a:rPr>
              <a:t>状态栏在程序窗口底部，用来显示相关的信息。例如图象的当前放大倍数和文件大小，以及使用当前工具的简要说明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endParaRPr lang="en-US" altLang="zh-CN" b="1" dirty="0" smtClean="0"/>
          </a:p>
          <a:p>
            <a:r>
              <a:rPr lang="zh-CN" altLang="en-US" b="1" dirty="0" smtClean="0"/>
              <a:t>工具箱的默认位置位于界面窗口的左侧，包含</a:t>
            </a:r>
            <a:r>
              <a:rPr lang="en-US" altLang="zh-CN" b="1" dirty="0" smtClean="0"/>
              <a:t>Photoshop CS3</a:t>
            </a:r>
            <a:r>
              <a:rPr lang="zh-CN" altLang="en-US" b="1" dirty="0" smtClean="0"/>
              <a:t>的各种图形绘制和图像处理工具，例如，对图像进行选择、移动、绘制、编辑和查看的工具，在图像中输入文字的工具，更改前景色和背景色的工具及不同编辑模式工具等。注意，将鼠标光标放置在工具箱上方的蓝色区域内，按下鼠标左键并拖曳即可移动工具箱在工作区中的位置。可以将工具箱转换为单列或双列显示。 </a:t>
            </a:r>
            <a:endParaRPr lang="en-US" altLang="zh-CN" b="1" dirty="0" smtClean="0"/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工具栏，也叫工具箱，对图像的修饰以</a:t>
            </a:r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及绘图等工具，都从这里调用，拖动工</a:t>
            </a:r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具箱的标题栏，可移动工具箱。有些工</a:t>
            </a:r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具的右下角有一个小三角形符号，这表</a:t>
            </a:r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示在工具位置上存在一个工具组，其中</a:t>
            </a:r>
          </a:p>
          <a:p>
            <a:r>
              <a:rPr lang="zh-CN" altLang="en-US" dirty="0" smtClean="0">
                <a:solidFill>
                  <a:srgbClr val="2E0000"/>
                </a:solidFill>
                <a:latin typeface="黑体" pitchFamily="2" charset="-122"/>
                <a:ea typeface="黑体" pitchFamily="2" charset="-122"/>
              </a:rPr>
              <a:t>包括若干个相关工具。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534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chemeClr val="bg2"/>
                </a:solidFill>
              </a:rPr>
              <a:t>1.</a:t>
            </a:r>
            <a:r>
              <a:rPr lang="en-US" altLang="zh-CN" sz="2000" baseline="0" dirty="0" smtClean="0">
                <a:solidFill>
                  <a:schemeClr val="bg2"/>
                </a:solidFill>
              </a:rPr>
              <a:t> </a:t>
            </a:r>
            <a:r>
              <a:rPr lang="zh-CN" altLang="en-US" sz="2000" baseline="0" dirty="0" smtClean="0">
                <a:solidFill>
                  <a:schemeClr val="bg2"/>
                </a:solidFill>
              </a:rPr>
              <a:t>图层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chemeClr val="bg2"/>
                </a:solidFill>
              </a:rPr>
              <a:t>Photoshop </a:t>
            </a:r>
            <a:r>
              <a:rPr lang="zh-CN" altLang="en-US" sz="2000" dirty="0" smtClean="0">
                <a:solidFill>
                  <a:schemeClr val="bg2"/>
                </a:solidFill>
              </a:rPr>
              <a:t>图层就如同堆叠在一起的透明纸。</a:t>
            </a: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>
                <a:solidFill>
                  <a:schemeClr val="bg2"/>
                </a:solidFill>
              </a:rPr>
              <a:t>您可以透过图层的透明区域看到下面的图层。可以移动图层来定位图层上的内容，就像在堆栈中滑动透明纸一样。也可以更改图层的不透明度以使内容部分透明。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/>
              <a:t>　　图层上的透明区域可让您看到下面的图层。可以使用图层来执行多种任务，如复合多个图像、向图像添加文本或添加矢量图形形状。可以应用图层样式来添加特殊效果，如投影或发光。</a:t>
            </a:r>
            <a:endParaRPr lang="zh-CN" altLang="en-US" sz="2000" dirty="0" smtClean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00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chemeClr val="bg2"/>
                </a:solidFill>
              </a:rPr>
              <a:t>2.</a:t>
            </a:r>
            <a:r>
              <a:rPr lang="en-US" altLang="zh-CN" sz="2000" baseline="0" dirty="0" smtClean="0">
                <a:solidFill>
                  <a:schemeClr val="bg2"/>
                </a:solidFill>
              </a:rPr>
              <a:t> </a:t>
            </a:r>
            <a:r>
              <a:rPr lang="zh-CN" altLang="en-US" sz="2000" baseline="0" dirty="0" smtClean="0">
                <a:solidFill>
                  <a:schemeClr val="bg2"/>
                </a:solidFill>
              </a:rPr>
              <a:t>历史记录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 smtClean="0"/>
              <a:t>在图像编辑中进行的每一步处理都会在历史记录面板上自动记录，通过它可以使图像回到所进过的任何一步编辑状态，并从返回的状态继续工作。</a:t>
            </a:r>
            <a:r>
              <a:rPr lang="zh-CN" altLang="en-US" dirty="0" smtClean="0"/>
              <a:t>在默认设置下，历史记录最多能记录</a:t>
            </a:r>
            <a:r>
              <a:rPr lang="en-US" altLang="zh-CN" dirty="0" smtClean="0"/>
              <a:t>20</a:t>
            </a:r>
            <a:r>
              <a:rPr lang="zh-CN" altLang="en-US" dirty="0" smtClean="0"/>
              <a:t>条。历史记录面板上所能显示的历史记录的数目可以更改，方法如下：</a:t>
            </a:r>
            <a:br>
              <a:rPr lang="zh-CN" altLang="en-US" dirty="0" smtClean="0"/>
            </a:br>
            <a:r>
              <a:rPr lang="en-US" altLang="zh-CN" dirty="0" smtClean="0"/>
              <a:t>1.</a:t>
            </a:r>
            <a:r>
              <a:rPr lang="zh-CN" altLang="en-US" dirty="0" smtClean="0"/>
              <a:t>选择“编辑”</a:t>
            </a:r>
            <a:r>
              <a:rPr lang="en-US" altLang="zh-CN" dirty="0" smtClean="0"/>
              <a:t>/“</a:t>
            </a:r>
            <a:r>
              <a:rPr lang="zh-CN" altLang="en-US" dirty="0" smtClean="0"/>
              <a:t>首选项”</a:t>
            </a:r>
            <a:r>
              <a:rPr lang="en-US" altLang="zh-CN" dirty="0" smtClean="0"/>
              <a:t>/“</a:t>
            </a:r>
            <a:r>
              <a:rPr lang="zh-CN" altLang="en-US" dirty="0" smtClean="0"/>
              <a:t>性能”命令，打开“首选项”对话框。</a:t>
            </a:r>
            <a:endParaRPr lang="en-US" altLang="zh-CN" dirty="0" smtClean="0"/>
          </a:p>
          <a:p>
            <a:pPr marL="0" marR="0" lvl="1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</a:t>
            </a:r>
            <a:r>
              <a:rPr lang="zh-CN" altLang="en-US" dirty="0" smtClean="0"/>
              <a:t>在“历史记录状态”输入框中输入参数，这个参数决定历史记录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hlinkClick r:id="rId3"/>
              </a:rPr>
              <a:t>面板</a:t>
            </a:r>
            <a:r>
              <a:rPr lang="zh-CN" altLang="en-US" dirty="0" smtClean="0"/>
              <a:t>上所能显示的历史记录的数目。单击“确定”按钮。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01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　　在“新建”对话框中，我们可以设置文件的名称、尺寸、图象的分辨率、颜色模式等参数。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Batang" pitchFamily="18" charset="-127"/>
              </a:rPr>
              <a:t>◈</a:t>
            </a:r>
            <a:r>
              <a:rPr lang="zh-CN" altLang="en-US" sz="1200" dirty="0" smtClean="0">
                <a:solidFill>
                  <a:schemeClr val="tx2"/>
                </a:solidFill>
              </a:rPr>
              <a:t>　名称：默认为“未标题-1”。在此用户改成其他的文件名。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Batang" pitchFamily="18" charset="-127"/>
              </a:rPr>
              <a:t>◈</a:t>
            </a:r>
            <a:r>
              <a:rPr lang="zh-CN" altLang="en-US" sz="1200" dirty="0" smtClean="0">
                <a:solidFill>
                  <a:schemeClr val="tx2"/>
                </a:solidFill>
              </a:rPr>
              <a:t>　预设：在此用户可以选择已有的图象尺寸。若在此栏选择“自定”，则可以在下面的“宽度”、“高度”栏中设定图象的尺寸。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Batang" pitchFamily="18" charset="-127"/>
              </a:rPr>
              <a:t>◈</a:t>
            </a:r>
            <a:r>
              <a:rPr lang="zh-CN" altLang="en-US" sz="1200" dirty="0" smtClean="0">
                <a:solidFill>
                  <a:schemeClr val="tx2"/>
                </a:solidFill>
              </a:rPr>
              <a:t>　分辨率：默认为72</a:t>
            </a:r>
            <a:r>
              <a:rPr lang="en-US" sz="1200" dirty="0" smtClean="0">
                <a:solidFill>
                  <a:schemeClr val="tx2"/>
                </a:solidFill>
              </a:rPr>
              <a:t>dpi(</a:t>
            </a:r>
            <a:r>
              <a:rPr lang="zh-CN" altLang="en-US" sz="1200" dirty="0" smtClean="0">
                <a:solidFill>
                  <a:schemeClr val="tx2"/>
                </a:solidFill>
              </a:rPr>
              <a:t>每英寸72像素)。但我们在实际应用中可以按照用户的需求设置：如在制作封面时，可以设置为300</a:t>
            </a:r>
            <a:r>
              <a:rPr lang="en-US" sz="1200" dirty="0" smtClean="0">
                <a:solidFill>
                  <a:schemeClr val="tx2"/>
                </a:solidFill>
              </a:rPr>
              <a:t>dpi；</a:t>
            </a:r>
            <a:r>
              <a:rPr lang="zh-CN" altLang="en-US" sz="1200" dirty="0" smtClean="0">
                <a:solidFill>
                  <a:schemeClr val="tx2"/>
                </a:solidFill>
              </a:rPr>
              <a:t>在制作招贴画时为170</a:t>
            </a:r>
            <a:r>
              <a:rPr lang="en-US" sz="1200" dirty="0" smtClean="0">
                <a:solidFill>
                  <a:schemeClr val="tx2"/>
                </a:solidFill>
              </a:rPr>
              <a:t>dpi</a:t>
            </a:r>
            <a:r>
              <a:rPr lang="zh-CN" altLang="en-US" sz="1200" dirty="0" smtClean="0">
                <a:solidFill>
                  <a:schemeClr val="tx2"/>
                </a:solidFill>
              </a:rPr>
              <a:t>左右。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Batang" pitchFamily="18" charset="-127"/>
              </a:rPr>
              <a:t>◈</a:t>
            </a:r>
            <a:r>
              <a:rPr lang="zh-CN" altLang="en-US" sz="1200" dirty="0" smtClean="0">
                <a:solidFill>
                  <a:schemeClr val="tx2"/>
                </a:solidFill>
              </a:rPr>
              <a:t>　颜色模式：可以在下拉框中设置，常用的颜色模式有位图、灰度</a:t>
            </a:r>
            <a:r>
              <a:rPr lang="en-US" sz="1200" dirty="0" smtClean="0">
                <a:solidFill>
                  <a:schemeClr val="tx2"/>
                </a:solidFill>
              </a:rPr>
              <a:t>、RGB</a:t>
            </a:r>
            <a:r>
              <a:rPr lang="zh-CN" altLang="en-US" sz="1200" dirty="0" smtClean="0">
                <a:solidFill>
                  <a:schemeClr val="tx2"/>
                </a:solidFill>
              </a:rPr>
              <a:t>颜色、</a:t>
            </a:r>
            <a:r>
              <a:rPr lang="en-US" sz="1200" dirty="0" smtClean="0">
                <a:solidFill>
                  <a:schemeClr val="tx2"/>
                </a:solidFill>
              </a:rPr>
              <a:t>CMYK</a:t>
            </a:r>
            <a:r>
              <a:rPr lang="zh-CN" altLang="en-US" sz="1200" dirty="0" smtClean="0">
                <a:solidFill>
                  <a:schemeClr val="tx2"/>
                </a:solidFill>
              </a:rPr>
              <a:t>颜色、</a:t>
            </a:r>
            <a:r>
              <a:rPr lang="en-US" sz="1200" dirty="0" smtClean="0">
                <a:solidFill>
                  <a:schemeClr val="tx2"/>
                </a:solidFill>
              </a:rPr>
              <a:t>Lab</a:t>
            </a:r>
            <a:r>
              <a:rPr lang="zh-CN" altLang="en-US" sz="1200" dirty="0" smtClean="0">
                <a:solidFill>
                  <a:schemeClr val="tx2"/>
                </a:solidFill>
              </a:rPr>
              <a:t>颜色。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  <a:ea typeface="Batang" pitchFamily="18" charset="-127"/>
              </a:rPr>
              <a:t>◈</a:t>
            </a:r>
            <a:r>
              <a:rPr lang="zh-CN" altLang="en-US" sz="1200" dirty="0" smtClean="0">
                <a:solidFill>
                  <a:schemeClr val="tx2"/>
                </a:solidFill>
              </a:rPr>
              <a:t>　背景内容：在此可以设置新建文件的背景颜色：白色、背景色、透明。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zh-CN" altLang="en-US" sz="1200" dirty="0" smtClean="0">
                <a:solidFill>
                  <a:schemeClr val="tx2"/>
                </a:solidFill>
              </a:rPr>
              <a:t>　　</a:t>
            </a:r>
            <a:r>
              <a:rPr lang="zh-CN" altLang="en-US" sz="1200" dirty="0" smtClean="0">
                <a:solidFill>
                  <a:srgbClr val="FF3300"/>
                </a:solidFill>
              </a:rPr>
              <a:t>注 ：拷贝粘贴区域，来新建一文件，文件尺寸程序会自动设置。</a:t>
            </a:r>
          </a:p>
          <a:p>
            <a:endParaRPr lang="zh-CN" altLang="en-US" dirty="0" smtClean="0">
              <a:solidFill>
                <a:srgbClr val="2E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04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1. 打开文件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菜单“文件/打开”（</a:t>
            </a:r>
            <a:r>
              <a:rPr lang="en-US" sz="1200" dirty="0" err="1" smtClean="0">
                <a:solidFill>
                  <a:schemeClr val="tx2"/>
                </a:solidFill>
              </a:rPr>
              <a:t>Ctrl+O</a:t>
            </a:r>
            <a:r>
              <a:rPr lang="en-US" sz="1200" dirty="0" smtClean="0">
                <a:solidFill>
                  <a:schemeClr val="tx2"/>
                </a:solidFill>
              </a:rPr>
              <a:t>），</a:t>
            </a:r>
            <a:r>
              <a:rPr lang="zh-CN" altLang="en-US" sz="1200" dirty="0" smtClean="0">
                <a:solidFill>
                  <a:schemeClr val="tx2"/>
                </a:solidFill>
              </a:rPr>
              <a:t>对话框下又选中图象的预览和大小。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若要指定打开文件的格式，可在下拉框中选择，然后就会显示出当前目录下这种格式的文件。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在</a:t>
            </a:r>
            <a:r>
              <a:rPr lang="en-US" sz="1200" dirty="0" smtClean="0">
                <a:solidFill>
                  <a:schemeClr val="tx2"/>
                </a:solidFill>
              </a:rPr>
              <a:t>Photoshop</a:t>
            </a:r>
            <a:r>
              <a:rPr lang="zh-CN" altLang="en-US" sz="1200" dirty="0" smtClean="0">
                <a:solidFill>
                  <a:schemeClr val="tx2"/>
                </a:solidFill>
              </a:rPr>
              <a:t>的主界面空白处单击，也会弹出打开对话框。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2.打开特写格式的文件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菜单“文件/打开为”（</a:t>
            </a:r>
            <a:r>
              <a:rPr lang="en-US" sz="1200" dirty="0" err="1" smtClean="0">
                <a:solidFill>
                  <a:schemeClr val="tx2"/>
                </a:solidFill>
              </a:rPr>
              <a:t>Alt+Ctrl+O</a:t>
            </a:r>
            <a:r>
              <a:rPr lang="en-US" sz="1200" dirty="0" smtClean="0">
                <a:solidFill>
                  <a:schemeClr val="tx2"/>
                </a:solidFill>
              </a:rPr>
              <a:t>），</a:t>
            </a:r>
            <a:r>
              <a:rPr lang="zh-CN" altLang="en-US" sz="1200" dirty="0" smtClean="0">
                <a:solidFill>
                  <a:schemeClr val="tx2"/>
                </a:solidFill>
              </a:rPr>
              <a:t>弹出的对话框与打开对话框相似，只是少了一个收藏夹图标,并且没有了预览。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3.打开最近使用的文件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“文件/最近打开的文件”，选择即可。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4.关闭文件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“文件/关闭”（</a:t>
            </a:r>
            <a:r>
              <a:rPr lang="en-US" sz="1200" dirty="0" err="1" smtClean="0">
                <a:solidFill>
                  <a:schemeClr val="tx2"/>
                </a:solidFill>
              </a:rPr>
              <a:t>Ctrl+W</a:t>
            </a:r>
            <a:r>
              <a:rPr lang="en-US" sz="1200" dirty="0" smtClean="0">
                <a:solidFill>
                  <a:schemeClr val="tx2"/>
                </a:solidFill>
              </a:rPr>
              <a:t>）,</a:t>
            </a:r>
            <a:r>
              <a:rPr lang="zh-CN" altLang="en-US" sz="1200" dirty="0" smtClean="0">
                <a:solidFill>
                  <a:schemeClr val="tx2"/>
                </a:solidFill>
              </a:rPr>
              <a:t>或单击图象右上方的关闭图标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1200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tx2"/>
                </a:solidFill>
              </a:rPr>
              <a:t>保存文件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r>
              <a:rPr lang="zh-CN" altLang="en-US" sz="1200" dirty="0" smtClean="0">
                <a:solidFill>
                  <a:schemeClr val="tx2"/>
                </a:solidFill>
              </a:rPr>
              <a:t>1.“文件/存储”（</a:t>
            </a:r>
            <a:r>
              <a:rPr lang="en-US" sz="1200" dirty="0" err="1" smtClean="0">
                <a:solidFill>
                  <a:schemeClr val="tx2"/>
                </a:solidFill>
              </a:rPr>
              <a:t>Ctrl+S</a:t>
            </a:r>
            <a:r>
              <a:rPr lang="en-US" sz="1200" dirty="0" smtClean="0">
                <a:solidFill>
                  <a:schemeClr val="tx2"/>
                </a:solidFill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注意：对图片编辑后第一次保存要，使用“文件/存储为”命令来改变文件名或路径，以防覆盖原文件。</a:t>
            </a:r>
            <a:endParaRPr lang="en-US" altLang="zh-CN" sz="1200" dirty="0" smtClean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2.“文件/存储为”（</a:t>
            </a:r>
            <a:r>
              <a:rPr lang="en-US" sz="1200" dirty="0" smtClean="0">
                <a:solidFill>
                  <a:schemeClr val="tx2"/>
                </a:solidFill>
              </a:rPr>
              <a:t>Ctrl+ </a:t>
            </a:r>
            <a:r>
              <a:rPr lang="en-US" sz="1200" dirty="0" err="1" smtClean="0">
                <a:solidFill>
                  <a:schemeClr val="tx2"/>
                </a:solidFill>
              </a:rPr>
              <a:t>Shift+S</a:t>
            </a:r>
            <a:r>
              <a:rPr lang="en-US" sz="1200" dirty="0" smtClean="0">
                <a:solidFill>
                  <a:schemeClr val="tx2"/>
                </a:solidFill>
              </a:rPr>
              <a:t>）</a:t>
            </a:r>
          </a:p>
          <a:p>
            <a:pPr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可以将修改过的文件改变路径、文件名后再保存，这样不会覆盖原文件。</a:t>
            </a:r>
          </a:p>
          <a:p>
            <a:pPr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tx2"/>
                </a:solidFill>
              </a:rPr>
              <a:t>3.存储为网页格式</a:t>
            </a:r>
          </a:p>
          <a:p>
            <a:r>
              <a:rPr lang="zh-CN" altLang="en-US" sz="1200" dirty="0" smtClean="0">
                <a:solidFill>
                  <a:schemeClr val="tx2"/>
                </a:solidFill>
              </a:rPr>
              <a:t>“文件/存储为</a:t>
            </a:r>
            <a:r>
              <a:rPr lang="en-US" sz="1200" dirty="0" smtClean="0">
                <a:solidFill>
                  <a:schemeClr val="tx2"/>
                </a:solidFill>
              </a:rPr>
              <a:t>Web</a:t>
            </a:r>
            <a:r>
              <a:rPr lang="zh-CN" altLang="en-US" sz="1200" dirty="0" smtClean="0">
                <a:solidFill>
                  <a:schemeClr val="tx2"/>
                </a:solidFill>
              </a:rPr>
              <a:t>所用格式”（</a:t>
            </a:r>
            <a:r>
              <a:rPr lang="en-US" sz="1200" dirty="0" smtClean="0">
                <a:solidFill>
                  <a:schemeClr val="tx2"/>
                </a:solidFill>
              </a:rPr>
              <a:t>Alt+ Ctrl+ </a:t>
            </a:r>
            <a:r>
              <a:rPr lang="en-US" sz="1200" dirty="0" err="1" smtClean="0">
                <a:solidFill>
                  <a:schemeClr val="tx2"/>
                </a:solidFill>
              </a:rPr>
              <a:t>Shift+S</a:t>
            </a:r>
            <a:r>
              <a:rPr lang="en-US" sz="1200" dirty="0" smtClean="0">
                <a:solidFill>
                  <a:schemeClr val="tx2"/>
                </a:solidFill>
              </a:rPr>
              <a:t> ）</a:t>
            </a:r>
          </a:p>
          <a:p>
            <a:r>
              <a:rPr lang="zh-CN" altLang="en-US" sz="1200" dirty="0" smtClean="0">
                <a:solidFill>
                  <a:schemeClr val="tx2"/>
                </a:solidFill>
              </a:rPr>
              <a:t>原稿、优化、双联（一原稿、一优化）、四联（一原稿、三种不同优化）</a:t>
            </a:r>
          </a:p>
          <a:p>
            <a:pPr>
              <a:lnSpc>
                <a:spcPct val="110000"/>
              </a:lnSpc>
            </a:pPr>
            <a:endParaRPr lang="zh-CN" altLang="en-US" sz="1200" dirty="0" smtClean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dirty="0" smtClean="0">
              <a:solidFill>
                <a:srgbClr val="2E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61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b="1" dirty="0" smtClean="0"/>
              <a:t>工具箱的默认位置位于界面窗口的左侧，包含</a:t>
            </a:r>
            <a:r>
              <a:rPr lang="en-US" altLang="zh-CN" b="1" dirty="0" smtClean="0"/>
              <a:t>Photoshop CS3</a:t>
            </a:r>
            <a:r>
              <a:rPr lang="zh-CN" altLang="en-US" b="1" dirty="0" smtClean="0"/>
              <a:t>的各种图形绘制和图像处理工具，例如，对图像进行选择、移动、绘制、编辑和查看的工具，在图像中输入文字的工具，更改前景色和背景色的工具及不同编辑模式工具等。注意，将鼠标光标放置在工具箱上方的蓝色区域内，按下鼠标左键并拖曳即可移动工具箱在工作区中的位置。可以将工具箱转换为单列或双列显示。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04FD7C8-1CD4-498B-8E94-5FFFBB963666}" type="datetime1">
              <a:rPr lang="en-US" altLang="zh-CN" smtClean="0"/>
              <a:pPr>
                <a:defRPr/>
              </a:pPr>
              <a:t>8/29/2016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C182A1B-B723-4F0F-854A-A5B73E16D83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753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9E529-9D5F-4A3A-B1BD-987114C4526E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30E114-DD1F-4063-AB2A-47F88E7358B5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907088" y="2938463"/>
            <a:ext cx="7388225" cy="4602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1B86D-4772-42A2-B42B-7775EE1E6144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8AA4F-10A5-4247-939D-02B4ACC76EE3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65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1613" y="314325"/>
            <a:ext cx="1846262" cy="6094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09650" y="314325"/>
            <a:ext cx="5389563" cy="60944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9CE4-ED94-4EA4-A1E1-FB9D5C3F6256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131E1-404A-446E-9149-2E4299602F11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50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950" y="111125"/>
            <a:ext cx="7124700" cy="1285875"/>
          </a:xfrm>
        </p:spPr>
        <p:txBody>
          <a:bodyPr/>
          <a:lstStyle>
            <a:lvl1pPr>
              <a:defRPr sz="4000"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zh-CN" altLang="en-US" dirty="0" smtClean="0"/>
              <a:t>李玮玮</a:t>
            </a:r>
            <a:endParaRPr lang="zh-CN" altLang="zh-CN" dirty="0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B6AC9-F54D-4215-8922-BEE3958438AB}" type="slidenum">
              <a:rPr lang="zh-CN" altLang="en-US"/>
              <a:pPr>
                <a:defRPr/>
              </a:pPr>
              <a:t>‹#›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6" name="组合 72"/>
          <p:cNvGrpSpPr>
            <a:grpSpLocks/>
          </p:cNvGrpSpPr>
          <p:nvPr userDrawn="1"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30"/>
          <p:cNvSpPr>
            <a:spLocks noChangeArrowheads="1"/>
          </p:cNvSpPr>
          <p:nvPr userDrawn="1"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96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7088" y="2938463"/>
            <a:ext cx="7388225" cy="4602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510F4-B9AA-4210-9161-52164580274C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304E4-2CE5-41C3-92F1-EF9E6AB48183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54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44864-7159-4E6F-806C-D971BF7B76F3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C014F-26E7-46D4-9C0B-C269FB7CA4CF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44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9650" y="1806575"/>
            <a:ext cx="3617913" cy="4602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79963" y="1806575"/>
            <a:ext cx="3617912" cy="4602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55852-67FE-4E6A-ADEF-3ED5C7832701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E98C4-61A7-4385-992D-4EAFFD94592C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5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E73AE-6F38-414E-A81A-582D912FCC4A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3CD49-9252-4E0D-B022-72C097C13C1E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18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31F17-736D-42BE-8A87-0AAD320962F2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1915E-6C68-4A50-99EB-C84C6582E163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4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C6629-F3DE-4851-B977-8AE4D9E5B0DB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4D482-E4C1-4C21-9E1C-E8F1FE3DF4DB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0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9CE3-CFAA-4497-BA75-8951314ECA05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1186F-D6BE-41F2-B0A6-02D9C02673E2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66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6B975-4DEE-4415-8ECB-14AA25DD8CFF}" type="datetime1">
              <a:rPr lang="zh-CN" altLang="en-US"/>
              <a:pPr>
                <a:defRPr/>
              </a:pPr>
              <a:t>2016/8/29</a:t>
            </a:fld>
            <a:endParaRPr lang="en-US" altLang="zh-CN" sz="1800">
              <a:solidFill>
                <a:schemeClr val="tx1"/>
              </a:solidFill>
            </a:endParaRPr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2E270-F233-478E-B44F-A14EB50E9062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ular Callout 101"/>
          <p:cNvSpPr>
            <a:spLocks noChangeAspect="1"/>
          </p:cNvSpPr>
          <p:nvPr/>
        </p:nvSpPr>
        <p:spPr bwMode="auto">
          <a:xfrm>
            <a:off x="319088" y="1452563"/>
            <a:ext cx="773112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980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6" name="Oval 55"/>
          <p:cNvSpPr>
            <a:spLocks noChangeAspect="1"/>
          </p:cNvSpPr>
          <p:nvPr/>
        </p:nvSpPr>
        <p:spPr bwMode="auto">
          <a:xfrm>
            <a:off x="2424113" y="4872038"/>
            <a:ext cx="1743075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Rectangular Callout 52"/>
          <p:cNvSpPr>
            <a:spLocks noChangeAspect="1"/>
          </p:cNvSpPr>
          <p:nvPr/>
        </p:nvSpPr>
        <p:spPr bwMode="auto">
          <a:xfrm>
            <a:off x="2279650" y="4879975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0"/>
          <p:cNvSpPr>
            <a:spLocks noChangeAspect="1"/>
          </p:cNvSpPr>
          <p:nvPr/>
        </p:nvSpPr>
        <p:spPr bwMode="auto">
          <a:xfrm>
            <a:off x="-36513" y="-41275"/>
            <a:ext cx="9180513" cy="1909763"/>
          </a:xfrm>
          <a:prstGeom prst="wedgeRectCallout">
            <a:avLst>
              <a:gd name="adj1" fmla="val -19718"/>
              <a:gd name="adj2" fmla="val 45033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Oval 134"/>
          <p:cNvSpPr>
            <a:spLocks noChangeAspect="1"/>
          </p:cNvSpPr>
          <p:nvPr/>
        </p:nvSpPr>
        <p:spPr bwMode="auto">
          <a:xfrm>
            <a:off x="7494588" y="1095375"/>
            <a:ext cx="1697037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Rectangular Callout 136"/>
          <p:cNvSpPr>
            <a:spLocks noChangeAspect="1"/>
          </p:cNvSpPr>
          <p:nvPr/>
        </p:nvSpPr>
        <p:spPr bwMode="auto">
          <a:xfrm>
            <a:off x="6661150" y="4362450"/>
            <a:ext cx="190976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139"/>
          <p:cNvSpPr>
            <a:spLocks noChangeAspect="1"/>
          </p:cNvSpPr>
          <p:nvPr/>
        </p:nvSpPr>
        <p:spPr bwMode="auto">
          <a:xfrm>
            <a:off x="5468938" y="2206625"/>
            <a:ext cx="1908175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Oval 117"/>
          <p:cNvSpPr>
            <a:spLocks noChangeAspect="1"/>
          </p:cNvSpPr>
          <p:nvPr/>
        </p:nvSpPr>
        <p:spPr bwMode="auto">
          <a:xfrm>
            <a:off x="8397875" y="598488"/>
            <a:ext cx="793750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9"/>
          <p:cNvSpPr>
            <a:spLocks noChangeAspect="1"/>
          </p:cNvSpPr>
          <p:nvPr/>
        </p:nvSpPr>
        <p:spPr bwMode="auto">
          <a:xfrm>
            <a:off x="6872288" y="1450975"/>
            <a:ext cx="1217612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20"/>
          <p:cNvSpPr>
            <a:spLocks noChangeAspect="1"/>
          </p:cNvSpPr>
          <p:nvPr/>
        </p:nvSpPr>
        <p:spPr bwMode="auto">
          <a:xfrm>
            <a:off x="1851025" y="2755900"/>
            <a:ext cx="1041400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Rectangular Callout 121"/>
          <p:cNvSpPr>
            <a:spLocks noChangeAspect="1"/>
          </p:cNvSpPr>
          <p:nvPr/>
        </p:nvSpPr>
        <p:spPr bwMode="auto">
          <a:xfrm>
            <a:off x="7750175" y="2662238"/>
            <a:ext cx="720725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5098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Oval 126"/>
          <p:cNvSpPr>
            <a:spLocks noChangeAspect="1"/>
          </p:cNvSpPr>
          <p:nvPr/>
        </p:nvSpPr>
        <p:spPr bwMode="auto">
          <a:xfrm>
            <a:off x="5791200" y="6489700"/>
            <a:ext cx="1116013" cy="4445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313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0" name="Oval 127"/>
          <p:cNvSpPr>
            <a:spLocks noChangeAspect="1"/>
          </p:cNvSpPr>
          <p:nvPr/>
        </p:nvSpPr>
        <p:spPr bwMode="auto">
          <a:xfrm>
            <a:off x="6127750" y="6408738"/>
            <a:ext cx="1236663" cy="52546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177800" cap="rnd">
            <a:solidFill>
              <a:srgbClr val="FEEAAC">
                <a:alpha val="313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2" name="Rectangular Callout 96"/>
          <p:cNvSpPr>
            <a:spLocks noChangeAspect="1"/>
          </p:cNvSpPr>
          <p:nvPr userDrawn="1"/>
        </p:nvSpPr>
        <p:spPr bwMode="auto">
          <a:xfrm>
            <a:off x="11113" y="4941888"/>
            <a:ext cx="611187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9" name="Rectangular Callout 106"/>
          <p:cNvSpPr>
            <a:spLocks noChangeAspect="1"/>
          </p:cNvSpPr>
          <p:nvPr/>
        </p:nvSpPr>
        <p:spPr bwMode="auto">
          <a:xfrm>
            <a:off x="7967663" y="2281238"/>
            <a:ext cx="1128712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980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3" name="Rectangular Callout 110"/>
          <p:cNvSpPr>
            <a:spLocks noChangeAspect="1"/>
          </p:cNvSpPr>
          <p:nvPr/>
        </p:nvSpPr>
        <p:spPr bwMode="auto">
          <a:xfrm>
            <a:off x="7629525" y="5611813"/>
            <a:ext cx="739775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4" name="Rectangular Callout 111"/>
          <p:cNvSpPr>
            <a:spLocks noChangeAspect="1"/>
          </p:cNvSpPr>
          <p:nvPr/>
        </p:nvSpPr>
        <p:spPr bwMode="auto">
          <a:xfrm>
            <a:off x="6972300" y="5241925"/>
            <a:ext cx="739775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5" name="Rectangular Callout 112"/>
          <p:cNvSpPr>
            <a:spLocks noChangeAspect="1"/>
          </p:cNvSpPr>
          <p:nvPr/>
        </p:nvSpPr>
        <p:spPr bwMode="auto">
          <a:xfrm>
            <a:off x="7494588" y="4927600"/>
            <a:ext cx="738187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6" name="Rectangular Callout 113"/>
          <p:cNvSpPr>
            <a:spLocks noChangeAspect="1"/>
          </p:cNvSpPr>
          <p:nvPr/>
        </p:nvSpPr>
        <p:spPr bwMode="auto">
          <a:xfrm>
            <a:off x="8229600" y="5667375"/>
            <a:ext cx="604838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7" name="Rectangular Callout 114"/>
          <p:cNvSpPr>
            <a:spLocks noChangeAspect="1"/>
          </p:cNvSpPr>
          <p:nvPr/>
        </p:nvSpPr>
        <p:spPr bwMode="auto">
          <a:xfrm>
            <a:off x="8078788" y="4097338"/>
            <a:ext cx="554037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8" name="Rectangular Callout 115"/>
          <p:cNvSpPr>
            <a:spLocks noChangeAspect="1"/>
          </p:cNvSpPr>
          <p:nvPr/>
        </p:nvSpPr>
        <p:spPr bwMode="auto">
          <a:xfrm>
            <a:off x="8412163" y="5057775"/>
            <a:ext cx="554037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9" name="Oval 116"/>
          <p:cNvSpPr>
            <a:spLocks noChangeAspect="1"/>
          </p:cNvSpPr>
          <p:nvPr/>
        </p:nvSpPr>
        <p:spPr bwMode="auto">
          <a:xfrm>
            <a:off x="8688388" y="4791075"/>
            <a:ext cx="503237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071688" y="3462338"/>
            <a:ext cx="7124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Click to edit Master title style</a:t>
            </a:r>
          </a:p>
        </p:txBody>
      </p:sp>
      <p:sp>
        <p:nvSpPr>
          <p:cNvPr id="107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37313" y="6450013"/>
            <a:ext cx="21336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1397051-2CEA-4E47-B291-566FE1D0EB2F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7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81100" y="6450013"/>
            <a:ext cx="5256213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zh-CN" altLang="en-US" dirty="0" smtClean="0"/>
              <a:t>李玮玮</a:t>
            </a:r>
            <a:endParaRPr lang="zh-CN" altLang="zh-CN" dirty="0" smtClean="0"/>
          </a:p>
        </p:txBody>
      </p:sp>
      <p:sp>
        <p:nvSpPr>
          <p:cNvPr id="107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73088" y="6450013"/>
            <a:ext cx="608012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30C58FB-BAFC-46B9-A91D-F0A6C1A125EC}" type="slidenum">
              <a:rPr lang="zh-CN" altLang="en-US"/>
              <a:pPr>
                <a:defRPr/>
              </a:pPr>
              <a:t>‹#›</a:t>
            </a:fld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75" name="Oval 54"/>
          <p:cNvSpPr>
            <a:spLocks noChangeAspect="1"/>
          </p:cNvSpPr>
          <p:nvPr/>
        </p:nvSpPr>
        <p:spPr bwMode="auto">
          <a:xfrm>
            <a:off x="1582738" y="5454650"/>
            <a:ext cx="1909762" cy="14684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76" name="Rectangular Callout 56"/>
          <p:cNvSpPr>
            <a:spLocks noChangeAspect="1"/>
          </p:cNvSpPr>
          <p:nvPr/>
        </p:nvSpPr>
        <p:spPr bwMode="auto">
          <a:xfrm>
            <a:off x="8570913" y="3382963"/>
            <a:ext cx="306387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77" name="Rectangular Callout 57"/>
          <p:cNvSpPr>
            <a:spLocks noChangeAspect="1"/>
          </p:cNvSpPr>
          <p:nvPr/>
        </p:nvSpPr>
        <p:spPr bwMode="auto">
          <a:xfrm>
            <a:off x="8397875" y="3536950"/>
            <a:ext cx="306388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78" name="Rectangular Callout 58"/>
          <p:cNvSpPr>
            <a:spLocks noChangeAspect="1"/>
          </p:cNvSpPr>
          <p:nvPr/>
        </p:nvSpPr>
        <p:spPr bwMode="auto">
          <a:xfrm>
            <a:off x="8609013" y="3689350"/>
            <a:ext cx="30638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79" name="Rectangular Callout 59"/>
          <p:cNvSpPr>
            <a:spLocks noChangeAspect="1"/>
          </p:cNvSpPr>
          <p:nvPr/>
        </p:nvSpPr>
        <p:spPr bwMode="auto">
          <a:xfrm>
            <a:off x="155575" y="2698750"/>
            <a:ext cx="466725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80" name="Rectangular Callout 60"/>
          <p:cNvSpPr>
            <a:spLocks noChangeAspect="1"/>
          </p:cNvSpPr>
          <p:nvPr/>
        </p:nvSpPr>
        <p:spPr bwMode="auto">
          <a:xfrm>
            <a:off x="474663" y="3167063"/>
            <a:ext cx="458787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81" name="Rectangular Callout 61"/>
          <p:cNvSpPr>
            <a:spLocks noChangeAspect="1"/>
          </p:cNvSpPr>
          <p:nvPr/>
        </p:nvSpPr>
        <p:spPr bwMode="auto">
          <a:xfrm>
            <a:off x="269875" y="3382963"/>
            <a:ext cx="352425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4117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83" name="Rectangular Callout 63"/>
          <p:cNvSpPr>
            <a:spLocks noChangeAspect="1"/>
          </p:cNvSpPr>
          <p:nvPr/>
        </p:nvSpPr>
        <p:spPr bwMode="auto">
          <a:xfrm>
            <a:off x="6172200" y="2395538"/>
            <a:ext cx="12192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5pPr>
      <a:lvl6pPr marL="914400" indent="-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6pPr>
      <a:lvl7pPr marL="1371600" indent="-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7pPr>
      <a:lvl8pPr marL="1828800" indent="-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8pPr>
      <a:lvl9pPr marL="2286000" indent="-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Calibri" panose="020F0502020204030204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defRPr sz="16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62F8-BF27-4C5D-98BC-664D42CA2365}" type="datetimeFigureOut">
              <a:rPr lang="zh-CN" altLang="en-US" smtClean="0"/>
              <a:pPr/>
              <a:t>2016/8/29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021B3-3B24-4CDC-8BD9-7665501C9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6"/>
          <p:cNvGrpSpPr>
            <a:grpSpLocks/>
          </p:cNvGrpSpPr>
          <p:nvPr/>
        </p:nvGrpSpPr>
        <p:grpSpPr bwMode="auto">
          <a:xfrm>
            <a:off x="111125" y="387350"/>
            <a:ext cx="8912225" cy="6049963"/>
            <a:chOff x="111317" y="387255"/>
            <a:chExt cx="8912033" cy="6050883"/>
          </a:xfrm>
        </p:grpSpPr>
        <p:grpSp>
          <p:nvGrpSpPr>
            <p:cNvPr id="3078" name="Group 5"/>
            <p:cNvGrpSpPr>
              <a:grpSpLocks/>
            </p:cNvGrpSpPr>
            <p:nvPr/>
          </p:nvGrpSpPr>
          <p:grpSpPr bwMode="auto">
            <a:xfrm>
              <a:off x="6686550" y="3251200"/>
              <a:ext cx="2336800" cy="817563"/>
              <a:chOff x="0" y="0"/>
              <a:chExt cx="1447453" cy="431768"/>
            </a:xfrm>
          </p:grpSpPr>
          <p:sp>
            <p:nvSpPr>
              <p:cNvPr id="3085" name="Isosceles Triangle 5"/>
              <p:cNvSpPr>
                <a:spLocks noChangeArrowheads="1"/>
              </p:cNvSpPr>
              <p:nvPr/>
            </p:nvSpPr>
            <p:spPr bwMode="auto">
              <a:xfrm rot="10800000" flipV="1">
                <a:off x="907711" y="144610"/>
                <a:ext cx="488987" cy="171397"/>
              </a:xfrm>
              <a:prstGeom prst="triangle">
                <a:avLst>
                  <a:gd name="adj" fmla="val 50000"/>
                </a:avLst>
              </a:prstGeom>
              <a:solidFill>
                <a:srgbClr val="ED5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ap="rnd">
                    <a:solidFill>
                      <a:srgbClr val="2570B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86" name="Isosceles Triangle 6"/>
              <p:cNvSpPr>
                <a:spLocks noChangeArrowheads="1"/>
              </p:cNvSpPr>
              <p:nvPr/>
            </p:nvSpPr>
            <p:spPr bwMode="auto">
              <a:xfrm rot="10800000" flipV="1">
                <a:off x="516010" y="260371"/>
                <a:ext cx="488987" cy="171397"/>
              </a:xfrm>
              <a:prstGeom prst="triangle">
                <a:avLst>
                  <a:gd name="adj" fmla="val 50000"/>
                </a:avLst>
              </a:pr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ap="rnd">
                    <a:solidFill>
                      <a:srgbClr val="2570B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87" name="Isosceles Triangle 7"/>
              <p:cNvSpPr>
                <a:spLocks noChangeArrowheads="1"/>
              </p:cNvSpPr>
              <p:nvPr/>
            </p:nvSpPr>
            <p:spPr bwMode="auto">
              <a:xfrm rot="10800000" flipV="1">
                <a:off x="848441" y="8470"/>
                <a:ext cx="289865" cy="101602"/>
              </a:xfrm>
              <a:prstGeom prst="triangle">
                <a:avLst>
                  <a:gd name="adj" fmla="val 50000"/>
                </a:avLst>
              </a:prstGeom>
              <a:noFill/>
              <a:ln w="19050" cap="rnd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88" name="Isosceles Triangle 8"/>
              <p:cNvSpPr>
                <a:spLocks noChangeArrowheads="1"/>
              </p:cNvSpPr>
              <p:nvPr/>
            </p:nvSpPr>
            <p:spPr bwMode="auto">
              <a:xfrm rot="10800000" flipV="1">
                <a:off x="1302521" y="110074"/>
                <a:ext cx="144932" cy="50801"/>
              </a:xfrm>
              <a:prstGeom prst="triangle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3089" name="Isosceles Triangle 9"/>
              <p:cNvSpPr>
                <a:spLocks noChangeArrowheads="1"/>
              </p:cNvSpPr>
              <p:nvPr/>
            </p:nvSpPr>
            <p:spPr bwMode="auto">
              <a:xfrm rot="10800000" flipV="1">
                <a:off x="0" y="0"/>
                <a:ext cx="1223360" cy="428806"/>
              </a:xfrm>
              <a:prstGeom prst="triangle">
                <a:avLst>
                  <a:gd name="adj" fmla="val 50000"/>
                </a:avLst>
              </a:prstGeom>
              <a:noFill/>
              <a:ln w="19050" cap="rnd">
                <a:solidFill>
                  <a:srgbClr val="FFA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3079" name="组合 4"/>
            <p:cNvGrpSpPr>
              <a:grpSpLocks/>
            </p:cNvGrpSpPr>
            <p:nvPr/>
          </p:nvGrpSpPr>
          <p:grpSpPr bwMode="auto">
            <a:xfrm>
              <a:off x="111317" y="387255"/>
              <a:ext cx="3901125" cy="6050883"/>
              <a:chOff x="111317" y="387255"/>
              <a:chExt cx="3901125" cy="6050883"/>
            </a:xfrm>
          </p:grpSpPr>
          <p:pic>
            <p:nvPicPr>
              <p:cNvPr id="3081" name="图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356" y="387255"/>
                <a:ext cx="2620086" cy="11003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082" name="组合 13"/>
              <p:cNvGrpSpPr>
                <a:grpSpLocks/>
              </p:cNvGrpSpPr>
              <p:nvPr/>
            </p:nvGrpSpPr>
            <p:grpSpPr bwMode="auto">
              <a:xfrm>
                <a:off x="111317" y="5990045"/>
                <a:ext cx="2572635" cy="448093"/>
                <a:chOff x="3117428" y="5637963"/>
                <a:chExt cx="2572635" cy="448093"/>
              </a:xfrm>
            </p:grpSpPr>
            <p:pic>
              <p:nvPicPr>
                <p:cNvPr id="3083" name="图片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32" t="4443" r="22231" b="32346"/>
                <a:stretch>
                  <a:fillRect/>
                </a:stretch>
              </p:blipFill>
              <p:spPr bwMode="auto">
                <a:xfrm>
                  <a:off x="3117428" y="5637963"/>
                  <a:ext cx="458110" cy="4414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84" name="图片 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24" t="66331" r="13905" b="15274"/>
                <a:stretch>
                  <a:fillRect/>
                </a:stretch>
              </p:blipFill>
              <p:spPr bwMode="auto">
                <a:xfrm>
                  <a:off x="3599102" y="5654892"/>
                  <a:ext cx="2090961" cy="4311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080" name="文本框 5"/>
            <p:cNvSpPr txBox="1">
              <a:spLocks noChangeArrowheads="1"/>
            </p:cNvSpPr>
            <p:nvPr/>
          </p:nvSpPr>
          <p:spPr bwMode="auto">
            <a:xfrm>
              <a:off x="1993395" y="4612939"/>
              <a:ext cx="5240424" cy="769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400" b="1" dirty="0" smtClean="0">
                  <a:solidFill>
                    <a:schemeClr val="bg2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Photoshop</a:t>
              </a:r>
              <a:r>
                <a:rPr lang="zh-CN" altLang="en-US" sz="4400" b="1" dirty="0" smtClean="0">
                  <a:solidFill>
                    <a:schemeClr val="bg2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基本操作</a:t>
              </a:r>
              <a:endParaRPr lang="zh-CN" altLang="en-US" sz="4400" b="1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3075" name="组合 2"/>
          <p:cNvGrpSpPr>
            <a:grpSpLocks/>
          </p:cNvGrpSpPr>
          <p:nvPr/>
        </p:nvGrpSpPr>
        <p:grpSpPr bwMode="auto">
          <a:xfrm>
            <a:off x="6119813" y="371475"/>
            <a:ext cx="3014662" cy="723900"/>
            <a:chOff x="7350959" y="5852537"/>
            <a:chExt cx="3013506" cy="723328"/>
          </a:xfrm>
        </p:grpSpPr>
        <p:sp>
          <p:nvSpPr>
            <p:cNvPr id="3076" name="文本框 5"/>
            <p:cNvSpPr txBox="1">
              <a:spLocks noChangeArrowheads="1"/>
            </p:cNvSpPr>
            <p:nvPr/>
          </p:nvSpPr>
          <p:spPr bwMode="auto">
            <a:xfrm>
              <a:off x="7950081" y="6067575"/>
              <a:ext cx="2414384" cy="46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>
                  <a:solidFill>
                    <a:srgbClr val="EA870D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信息素养实践 一</a:t>
              </a:r>
            </a:p>
          </p:txBody>
        </p:sp>
        <p:pic>
          <p:nvPicPr>
            <p:cNvPr id="3077" name="图片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959" y="5852537"/>
              <a:ext cx="727892" cy="72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9029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      </a:t>
            </a:r>
            <a:r>
              <a:rPr lang="zh-CN" altLang="en-US" sz="3200" b="1"/>
              <a:t>（</a:t>
            </a:r>
            <a:r>
              <a:rPr lang="en-US" altLang="zh-CN" sz="3200" b="1"/>
              <a:t>7</a:t>
            </a:r>
            <a:r>
              <a:rPr lang="zh-CN" altLang="en-US" sz="3200" b="1"/>
              <a:t>）结合</a:t>
            </a:r>
            <a:r>
              <a:rPr lang="en-US" altLang="zh-CN" sz="3200" b="1"/>
              <a:t>【</a:t>
            </a:r>
            <a:r>
              <a:rPr lang="zh-CN" altLang="en-US" sz="3200" b="1"/>
              <a:t>滤镜</a:t>
            </a:r>
            <a:r>
              <a:rPr lang="en-US" altLang="zh-CN" sz="3200" b="1"/>
              <a:t>】</a:t>
            </a:r>
            <a:r>
              <a:rPr lang="zh-CN" altLang="en-US" sz="3200" b="1"/>
              <a:t>命令制作的艺术效果字，效果如图所示。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3059113" y="4437063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制作的艺术效果字</a:t>
            </a:r>
          </a:p>
        </p:txBody>
      </p:sp>
      <p:pic>
        <p:nvPicPr>
          <p:cNvPr id="129031" name="Picture 7" descr="0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636838"/>
            <a:ext cx="813752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8</a:t>
            </a:r>
            <a:r>
              <a:rPr lang="zh-CN" altLang="en-US" sz="3200" b="1"/>
              <a:t>）包装设计，效果如图所示。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3059113" y="4652963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包装设计</a:t>
            </a:r>
          </a:p>
        </p:txBody>
      </p:sp>
      <p:pic>
        <p:nvPicPr>
          <p:cNvPr id="130055" name="Picture 7" descr="0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276475"/>
            <a:ext cx="8424863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9</a:t>
            </a:r>
            <a:r>
              <a:rPr lang="zh-CN" altLang="en-US" sz="3200" b="1"/>
              <a:t>）各类广告设计，效果如图所示。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3203575" y="4581525"/>
            <a:ext cx="3313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广告设计</a:t>
            </a:r>
          </a:p>
        </p:txBody>
      </p:sp>
      <p:pic>
        <p:nvPicPr>
          <p:cNvPr id="131079" name="Picture 7" descr="0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263775"/>
            <a:ext cx="8424862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auto">
          <a:xfrm>
            <a:off x="0" y="1341438"/>
            <a:ext cx="9144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10</a:t>
            </a:r>
            <a:r>
              <a:rPr lang="zh-CN" altLang="en-US" sz="3200" b="1"/>
              <a:t>）设计的网页及网络广告，效果如图所示。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2914650" y="6381750"/>
            <a:ext cx="3313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网页及网络广告设计</a:t>
            </a:r>
          </a:p>
        </p:txBody>
      </p:sp>
      <p:pic>
        <p:nvPicPr>
          <p:cNvPr id="132103" name="Picture 7" descr="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2033588"/>
            <a:ext cx="78486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-58030"/>
            <a:ext cx="7124700" cy="12858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界面布局</a:t>
            </a:r>
            <a:endParaRPr lang="zh-CN" altLang="zh-CN" sz="36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174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19" y="1443235"/>
            <a:ext cx="8902162" cy="47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图层与历史记录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3175" y="1602802"/>
            <a:ext cx="7624916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图层</a:t>
            </a:r>
          </a:p>
          <a:p>
            <a:pPr marL="442913" lvl="1" indent="14288">
              <a:lnSpc>
                <a:spcPct val="110000"/>
              </a:lnSpc>
            </a:pPr>
            <a:r>
              <a:rPr lang="en-US" altLang="zh-CN" sz="2000" dirty="0" smtClean="0">
                <a:solidFill>
                  <a:schemeClr val="bg2"/>
                </a:solidFill>
              </a:rPr>
              <a:t>Photoshop </a:t>
            </a:r>
            <a:r>
              <a:rPr lang="zh-CN" altLang="en-US" sz="2000" dirty="0" smtClean="0">
                <a:solidFill>
                  <a:schemeClr val="bg2"/>
                </a:solidFill>
              </a:rPr>
              <a:t>图层就如同堆叠在一起的透明纸。图层中可以加入文本、图片、表格、插件，也可以在里面再嵌套图层。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46490" y="2921247"/>
            <a:ext cx="5408240" cy="339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64" y="2984310"/>
            <a:ext cx="3123357" cy="3187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图层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23" y="2173877"/>
            <a:ext cx="4130740" cy="319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7091" y="2013296"/>
            <a:ext cx="3757980" cy="351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 descr="b7fd5266d0160924b36a514bd40735fae6cd34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2" y="1632819"/>
            <a:ext cx="3687962" cy="4277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93175" y="747418"/>
            <a:ext cx="7624916" cy="83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	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历史记录</a:t>
            </a:r>
          </a:p>
          <a:p>
            <a:pPr marL="442913" lvl="1" indent="14288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</a:rPr>
              <a:t>自动记录对图像进行编辑的操作步骤。</a:t>
            </a:r>
            <a:endParaRPr lang="zh-CN" altLang="en-US" sz="2000" dirty="0">
              <a:solidFill>
                <a:schemeClr val="bg2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087" y="1832826"/>
            <a:ext cx="5420056" cy="419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92" y="1268726"/>
            <a:ext cx="2728821" cy="5005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-58030"/>
            <a:ext cx="7124700" cy="1285875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文件操作</a:t>
            </a:r>
            <a:endParaRPr lang="zh-CN" altLang="zh-CN" sz="3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174" name="图片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7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5" descr="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7462" y="2518529"/>
            <a:ext cx="5715000" cy="386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78187" y="1278338"/>
            <a:ext cx="6059603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新建文件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选择菜单中的“文件/新建”命令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按“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Ctrl+N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-58030"/>
            <a:ext cx="7124700" cy="1285875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文件操作</a:t>
            </a:r>
            <a:endParaRPr lang="zh-CN" altLang="zh-CN" sz="36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174" name="图片 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78188" y="1278338"/>
            <a:ext cx="4476452" cy="435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</a:pP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 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菜单：文件/打开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快捷键：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Ctrl+O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10000"/>
              </a:lnSpc>
            </a:pP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 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关闭文件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菜单：文件/关闭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快捷键：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Ctrl+W</a:t>
            </a:r>
            <a:endParaRPr lang="en-US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单击图象右上方的关闭图标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10000"/>
              </a:lnSpc>
              <a:buAutoNum type="arabicPeriod" startAt="4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保存文件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菜单：文件/存储（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Ctrl+S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文件/存储为（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 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Shift+S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菜单：文件/存储为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1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Alt+ Ctrl+ 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Shift+S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70877" y="2429300"/>
            <a:ext cx="3773123" cy="383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26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1113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55575" y="2698750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474663" y="3167063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269875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639763" y="3333750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0" y="3479800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54050"/>
            <a:ext cx="7124700" cy="815975"/>
          </a:xfrm>
        </p:spPr>
        <p:txBody>
          <a:bodyPr/>
          <a:lstStyle/>
          <a:p>
            <a:pPr algn="ctr" eaLnBrk="1" hangingPunct="1"/>
            <a:r>
              <a:rPr lang="zh-CN" altLang="en-US" sz="5400" smtClean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1327150" y="1677988"/>
            <a:ext cx="5329238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应用领域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案例赏析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界面布局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文件操作</a:t>
            </a:r>
            <a:endParaRPr lang="en-US" altLang="zh-CN" sz="36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常用工具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5131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1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-58030"/>
            <a:ext cx="7124700" cy="1285875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Photoshop</a:t>
            </a:r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常用工具</a:t>
            </a:r>
            <a:endParaRPr lang="zh-CN" altLang="zh-CN" sz="36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174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Content Placeholder 12"/>
          <p:cNvSpPr txBox="1">
            <a:spLocks noChangeArrowheads="1"/>
          </p:cNvSpPr>
          <p:nvPr/>
        </p:nvSpPr>
        <p:spPr bwMode="auto">
          <a:xfrm>
            <a:off x="1327150" y="1677988"/>
            <a:ext cx="5329238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选择类工具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裁剪和切片工具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修饰类工具</a:t>
            </a:r>
            <a:endParaRPr lang="en-US" altLang="zh-CN" sz="36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绘画及文字工具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定位工具</a:t>
            </a:r>
            <a:endParaRPr lang="en-US" altLang="zh-CN" sz="3600" dirty="0" smtClean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3600" dirty="0" smtClean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其他工具</a:t>
            </a:r>
            <a:endParaRPr lang="en-US" altLang="zh-CN" sz="36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0"/>
          <p:cNvSpPr>
            <a:spLocks noChangeArrowheads="1"/>
          </p:cNvSpPr>
          <p:nvPr/>
        </p:nvSpPr>
        <p:spPr bwMode="auto">
          <a:xfrm>
            <a:off x="0" y="462602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8197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选择类工具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063" y="1356711"/>
            <a:ext cx="66721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按住鼠标左键拖动，可对当前选中图层进行移动操作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矩形选框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用于实现图层中某区域的框选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2044649"/>
            <a:ext cx="20574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71804" y="2445161"/>
            <a:ext cx="2064647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585854"/>
            <a:ext cx="4133081" cy="27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353385" y="3636705"/>
            <a:ext cx="2121157" cy="58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65652" y="4462309"/>
            <a:ext cx="28479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8063" y="634059"/>
            <a:ext cx="6627924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套索工具：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可以用来扣图，但是只针对于粗略的扣图效果，适用于对精准度要求不高的情况。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套索工具：</a:t>
            </a:r>
            <a:r>
              <a:rPr lang="zh-CN" altLang="en-US" sz="2000" dirty="0" smtClean="0">
                <a:solidFill>
                  <a:schemeClr val="bg2"/>
                </a:solidFill>
              </a:rPr>
              <a:t>按住鼠标左键拖动至闭合路径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多边形套索：适用于选择规则的多边形选区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</a:rPr>
              <a:t>首先点击鼠标左键确定起始位置，沿着图像边缘拖动鼠标，拐点位置点击鼠标左键，至闭合路径。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2"/>
                </a:solidFill>
              </a:rPr>
              <a:t>3.	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磁性套索：主要适用于颜色差异较大的图片。</a:t>
            </a:r>
            <a:endParaRPr lang="en-US" altLang="zh-CN" sz="2000" dirty="0" smtClean="0">
              <a:solidFill>
                <a:schemeClr val="bg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</a:rPr>
              <a:t>首先点击鼠标左键确定起始点，然后沿要选择的区域边缘拖动鼠标至闭合路径。</a:t>
            </a:r>
            <a:endParaRPr lang="en-US" altLang="zh-CN" sz="2000" dirty="0" smtClean="0">
              <a:solidFill>
                <a:schemeClr val="bg2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2044649"/>
            <a:ext cx="205740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779" y="1832027"/>
            <a:ext cx="2492395" cy="95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2632" y="2102413"/>
            <a:ext cx="3613355" cy="4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91B5C2-121F-4BEA-97E7-1E8EC3C366F6}" type="datetime1">
              <a:rPr lang="zh-CN" altLang="en-US" smtClean="0"/>
              <a:pPr>
                <a:defRPr/>
              </a:pPr>
              <a:t>2016/8/29</a:t>
            </a:fld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9046" y="3288846"/>
            <a:ext cx="3218588" cy="284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 descr="b7003af33a87e9502d6b852613385343fbf2b47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4" y="3303646"/>
            <a:ext cx="3701487" cy="28316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805" y="752046"/>
            <a:ext cx="66279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   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魔棒工具：一种比较快捷的选取工具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442913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2"/>
                </a:solidFill>
              </a:rPr>
              <a:t>作用是当你点击一个地方的颜色时，能够自动取附近区域相同的颜色，并使其处于选择状态，作图时我们往往用它来快速选择同一种颜色或是相近色的色块区域。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在选区上点击鼠标右键，可对选区做进一步操作。</a:t>
            </a:r>
            <a:endParaRPr lang="en-US" altLang="zh-CN" sz="2000" dirty="0" smtClean="0">
              <a:solidFill>
                <a:schemeClr val="bg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3831" y="2759161"/>
            <a:ext cx="16859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0"/>
          <p:cNvSpPr>
            <a:spLocks noChangeArrowheads="1"/>
          </p:cNvSpPr>
          <p:nvPr/>
        </p:nvSpPr>
        <p:spPr bwMode="auto">
          <a:xfrm>
            <a:off x="0" y="462602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8197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375358" y="757231"/>
            <a:ext cx="83999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裁剪和切片工具</a:t>
            </a:r>
            <a:endParaRPr lang="zh-CN" altLang="en-US" sz="2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27701" y="1329304"/>
            <a:ext cx="83623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裁剪工具：对图片进行裁剪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切片工具：能够根据需求截出图片中的任何一部分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4013">
              <a:lnSpc>
                <a:spcPct val="120000"/>
              </a:lnSpc>
            </a:pPr>
            <a:r>
              <a:rPr lang="zh-CN" altLang="en-US" sz="2000" dirty="0" smtClean="0">
                <a:solidFill>
                  <a:schemeClr val="bg2"/>
                </a:solidFill>
              </a:rPr>
              <a:t>应用场合如：网页的界面原型设计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6575" y="1300624"/>
            <a:ext cx="22574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6422" y="2551471"/>
            <a:ext cx="3038243" cy="3799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0"/>
          <p:cNvSpPr>
            <a:spLocks noChangeArrowheads="1"/>
          </p:cNvSpPr>
          <p:nvPr/>
        </p:nvSpPr>
        <p:spPr bwMode="auto">
          <a:xfrm>
            <a:off x="0" y="462602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8195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8197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图片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修饰类工具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063" y="1356712"/>
            <a:ext cx="64361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图章工具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2913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</a:rPr>
              <a:t>按住“</a:t>
            </a:r>
            <a:r>
              <a:rPr lang="en-US" altLang="zh-CN" sz="2400" dirty="0" smtClean="0">
                <a:solidFill>
                  <a:schemeClr val="bg2"/>
                </a:solidFill>
              </a:rPr>
              <a:t>Alt”</a:t>
            </a:r>
            <a:r>
              <a:rPr lang="zh-CN" altLang="en-US" sz="2400" dirty="0" smtClean="0">
                <a:solidFill>
                  <a:schemeClr val="bg2"/>
                </a:solidFill>
              </a:rPr>
              <a:t>键选取源的点，然后在目标位置按住鼠标左键开始涂抹。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 startAt="2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橡皮擦工具（擦除所选图层上的颜色）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2"/>
                </a:solidFill>
              </a:rPr>
              <a:t>	</a:t>
            </a:r>
            <a:r>
              <a:rPr lang="zh-CN" altLang="en-US" sz="2400" dirty="0" smtClean="0">
                <a:solidFill>
                  <a:schemeClr val="bg2"/>
                </a:solidFill>
              </a:rPr>
              <a:t>按住鼠标左键在要擦除的位置区域拖动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8950" y="588400"/>
            <a:ext cx="23050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0960" y="4059491"/>
            <a:ext cx="14859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35650" y="3033670"/>
            <a:ext cx="4209744" cy="334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1267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1270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1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0063" y="846496"/>
            <a:ext cx="27527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绘画及文字工具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65302" y="3883589"/>
            <a:ext cx="16573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9266" y="4338331"/>
            <a:ext cx="22288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48063" y="1356712"/>
            <a:ext cx="58905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油漆桶工具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2913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</a:rPr>
              <a:t>对选区进行单一颜色填充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 startAt="2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渐变工具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2"/>
                </a:solidFill>
              </a:rPr>
              <a:t>	</a:t>
            </a:r>
            <a:r>
              <a:rPr lang="zh-CN" altLang="en-US" sz="2400" dirty="0" smtClean="0">
                <a:solidFill>
                  <a:schemeClr val="bg2"/>
                </a:solidFill>
              </a:rPr>
              <a:t>对选区使用渐变颜色进行填充</a:t>
            </a:r>
          </a:p>
        </p:txBody>
      </p:sp>
      <p:pic>
        <p:nvPicPr>
          <p:cNvPr id="12" name="Picture 3" descr="22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6078" y="3982077"/>
            <a:ext cx="3873909" cy="155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0" y="490992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>
              <a:solidFill>
                <a:schemeClr val="bg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6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432" y="4326359"/>
            <a:ext cx="3864077" cy="105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"/>
          <p:cNvSpPr txBox="1">
            <a:spLocks noChangeArrowheads="1"/>
          </p:cNvSpPr>
          <p:nvPr/>
        </p:nvSpPr>
        <p:spPr bwMode="auto">
          <a:xfrm>
            <a:off x="427703" y="5496390"/>
            <a:ext cx="7846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rgbClr val="2E0000"/>
                </a:solidFill>
                <a:ea typeface="黑体" pitchFamily="2" charset="-122"/>
              </a:rPr>
              <a:t>线性渐变、径向渐变、角度渐变、对称渐变和菱形渐变</a:t>
            </a:r>
            <a:endParaRPr lang="zh-CN" altLang="zh-CN" sz="2400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2" name="Picture 5" descr="未标题-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936" y="1420721"/>
            <a:ext cx="6186948" cy="286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渐变色工具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1270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1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绘画及文字工具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04516" y="1022402"/>
            <a:ext cx="16573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43228" y="1432898"/>
            <a:ext cx="22288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48063" y="1356712"/>
            <a:ext cx="5890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文字工具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2913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</a:rPr>
              <a:t>添加文字（自动新建一个图层）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39502" y="3872526"/>
            <a:ext cx="4297619" cy="175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747" y="3149087"/>
            <a:ext cx="6915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9219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9221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375359" y="75723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定位工具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5358" y="1387984"/>
            <a:ext cx="8560823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1.标尺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“视图/标尺”（ </a:t>
            </a:r>
            <a:r>
              <a:rPr lang="en-US" altLang="en-US" sz="2000" dirty="0" err="1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Ctrl+R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显示标尺后，有虚线跟随操作的鼠标移动，以便用户精确定位。</a:t>
            </a:r>
          </a:p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2.网格线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“视图/显示/网格”（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Ctrl+”）</a:t>
            </a:r>
          </a:p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参考线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视图/显示/参考线”（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Ctrl+:）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视图/新参考线”，垂直、水平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“视图/锁定参考线”（</a:t>
            </a: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Alt+ Ctrl+: ）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视图/清除参考线”，或直接拖到工作区外，可以清除参考线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717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7174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文本框 1"/>
          <p:cNvSpPr txBox="1">
            <a:spLocks noChangeArrowheads="1"/>
          </p:cNvSpPr>
          <p:nvPr/>
        </p:nvSpPr>
        <p:spPr bwMode="auto">
          <a:xfrm>
            <a:off x="348065" y="737901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zh-CN" altLang="en-US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23034" y="1587511"/>
            <a:ext cx="2452543" cy="1212753"/>
            <a:chOff x="323034" y="1440027"/>
            <a:chExt cx="2452543" cy="1212753"/>
          </a:xfrm>
        </p:grpSpPr>
        <p:pic>
          <p:nvPicPr>
            <p:cNvPr id="21" name="图片 20" descr="pmsj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034" y="1440027"/>
              <a:ext cx="2452543" cy="875480"/>
            </a:xfrm>
            <a:prstGeom prst="rect">
              <a:avLst/>
            </a:prstGeom>
          </p:spPr>
        </p:pic>
        <p:sp>
          <p:nvSpPr>
            <p:cNvPr id="29" name="Text Box 7"/>
            <p:cNvSpPr txBox="1">
              <a:spLocks noChangeArrowheads="1"/>
            </p:cNvSpPr>
            <p:nvPr/>
          </p:nvSpPr>
          <p:spPr bwMode="auto">
            <a:xfrm>
              <a:off x="530944" y="2345003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平面设计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63334" y="2669467"/>
            <a:ext cx="2050025" cy="1708873"/>
            <a:chOff x="1563334" y="2669467"/>
            <a:chExt cx="2050025" cy="1708873"/>
          </a:xfrm>
        </p:grpSpPr>
        <p:pic>
          <p:nvPicPr>
            <p:cNvPr id="22" name="图片 21" descr="bzsj.jpg"/>
            <p:cNvPicPr>
              <a:picLocks noChangeAspect="1"/>
            </p:cNvPicPr>
            <p:nvPr/>
          </p:nvPicPr>
          <p:blipFill>
            <a:blip r:embed="rId6"/>
            <a:srcRect l="4439" t="6883" r="5124" b="9742"/>
            <a:stretch>
              <a:fillRect/>
            </a:stretch>
          </p:blipFill>
          <p:spPr>
            <a:xfrm>
              <a:off x="1563334" y="2669467"/>
              <a:ext cx="2050025" cy="1358919"/>
            </a:xfrm>
            <a:prstGeom prst="rect">
              <a:avLst/>
            </a:prstGeom>
          </p:spPr>
        </p:pic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1666570" y="4070563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包装设计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557242" y="2310786"/>
            <a:ext cx="2088189" cy="1905313"/>
            <a:chOff x="3557242" y="2310786"/>
            <a:chExt cx="2088189" cy="1905313"/>
          </a:xfrm>
        </p:grpSpPr>
        <p:pic>
          <p:nvPicPr>
            <p:cNvPr id="31" name="图片 30" descr="wysj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7242" y="2310786"/>
              <a:ext cx="2088189" cy="1568040"/>
            </a:xfrm>
            <a:prstGeom prst="rect">
              <a:avLst/>
            </a:prstGeom>
          </p:spPr>
        </p:pic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3628114" y="3908322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网页设计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303636" y="567198"/>
            <a:ext cx="1879293" cy="1495636"/>
            <a:chOff x="3303636" y="567198"/>
            <a:chExt cx="1879293" cy="1495636"/>
          </a:xfrm>
        </p:grpSpPr>
        <p:pic>
          <p:nvPicPr>
            <p:cNvPr id="33" name="图片 32" descr="zhsj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6807" y="567198"/>
              <a:ext cx="1498652" cy="1125268"/>
            </a:xfrm>
            <a:prstGeom prst="rect">
              <a:avLst/>
            </a:prstGeom>
          </p:spPr>
        </p:pic>
        <p:sp>
          <p:nvSpPr>
            <p:cNvPr id="37" name="Text Box 7"/>
            <p:cNvSpPr txBox="1">
              <a:spLocks noChangeArrowheads="1"/>
            </p:cNvSpPr>
            <p:nvPr/>
          </p:nvSpPr>
          <p:spPr bwMode="auto">
            <a:xfrm>
              <a:off x="3303636" y="1755057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装潢设计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123471" y="3350808"/>
            <a:ext cx="1717056" cy="1514221"/>
            <a:chOff x="7123471" y="3350808"/>
            <a:chExt cx="1717056" cy="1514221"/>
          </a:xfrm>
        </p:grpSpPr>
        <p:pic>
          <p:nvPicPr>
            <p:cNvPr id="38" name="图片 37" descr="sysj1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2968" y="3350808"/>
              <a:ext cx="1563329" cy="1182187"/>
            </a:xfrm>
            <a:prstGeom prst="rect">
              <a:avLst/>
            </a:prstGeom>
          </p:spPr>
        </p:pic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7123471" y="4557252"/>
              <a:ext cx="171705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印刷设计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352226" y="501445"/>
            <a:ext cx="3399814" cy="1826861"/>
            <a:chOff x="5352226" y="501445"/>
            <a:chExt cx="3399814" cy="1826861"/>
          </a:xfrm>
        </p:grpSpPr>
        <p:pic>
          <p:nvPicPr>
            <p:cNvPr id="23" name="图片 22" descr="dmsj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8505" y="761385"/>
              <a:ext cx="1983044" cy="1189826"/>
            </a:xfrm>
            <a:prstGeom prst="rect">
              <a:avLst/>
            </a:prstGeom>
          </p:spPr>
        </p:pic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6872747" y="2020529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动漫设计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0" name="图片 39" descr="dmxx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2226" y="501445"/>
              <a:ext cx="1240302" cy="1715494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191727" y="3451123"/>
            <a:ext cx="1696067" cy="2402048"/>
            <a:chOff x="191727" y="3451123"/>
            <a:chExt cx="1696067" cy="2402048"/>
          </a:xfrm>
        </p:grpSpPr>
        <p:pic>
          <p:nvPicPr>
            <p:cNvPr id="41" name="图片 40" descr="yszz.jp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477" y="3451123"/>
              <a:ext cx="1681316" cy="2069311"/>
            </a:xfrm>
            <a:prstGeom prst="rect">
              <a:avLst/>
            </a:prstGeom>
          </p:spPr>
        </p:pic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191727" y="5545394"/>
              <a:ext cx="169606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影视制作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365374" y="4706137"/>
            <a:ext cx="2383634" cy="1707472"/>
            <a:chOff x="2365374" y="4706137"/>
            <a:chExt cx="2383634" cy="1707472"/>
          </a:xfrm>
        </p:grpSpPr>
        <p:pic>
          <p:nvPicPr>
            <p:cNvPr id="43" name="图片 42" descr="ppbz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5374" y="4706137"/>
              <a:ext cx="2383634" cy="1385191"/>
            </a:xfrm>
            <a:prstGeom prst="rect">
              <a:avLst/>
            </a:prstGeom>
          </p:spPr>
        </p:pic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2477757" y="6105832"/>
              <a:ext cx="215326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企业形象</a:t>
              </a:r>
              <a:r>
                <a:rPr lang="en-US" altLang="zh-CN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——</a:t>
              </a: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品牌标志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172814" y="4800447"/>
            <a:ext cx="2022943" cy="1598413"/>
            <a:chOff x="6172814" y="4800447"/>
            <a:chExt cx="2022943" cy="1598413"/>
          </a:xfrm>
        </p:grpSpPr>
        <p:pic>
          <p:nvPicPr>
            <p:cNvPr id="45" name="图片 44" descr="QQtx.jp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72814" y="4800447"/>
              <a:ext cx="2022943" cy="1290638"/>
            </a:xfrm>
            <a:prstGeom prst="rect">
              <a:avLst/>
            </a:prstGeom>
          </p:spPr>
        </p:pic>
        <p:sp>
          <p:nvSpPr>
            <p:cNvPr id="46" name="Text Box 7"/>
            <p:cNvSpPr txBox="1">
              <a:spLocks noChangeArrowheads="1"/>
            </p:cNvSpPr>
            <p:nvPr/>
          </p:nvSpPr>
          <p:spPr bwMode="auto">
            <a:xfrm>
              <a:off x="6268061" y="6091083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en-US" altLang="zh-CN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头像设计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84951" y="3876234"/>
            <a:ext cx="1879293" cy="1519736"/>
            <a:chOff x="4984951" y="3876234"/>
            <a:chExt cx="1879293" cy="1519736"/>
          </a:xfrm>
        </p:grpSpPr>
        <p:pic>
          <p:nvPicPr>
            <p:cNvPr id="47" name="图片 46" descr="hssy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4453" y="3876234"/>
              <a:ext cx="1784554" cy="1266963"/>
            </a:xfrm>
            <a:prstGeom prst="rect">
              <a:avLst/>
            </a:prstGeom>
          </p:spPr>
        </p:pic>
        <p:sp>
          <p:nvSpPr>
            <p:cNvPr id="49" name="Text Box 7"/>
            <p:cNvSpPr txBox="1">
              <a:spLocks noChangeArrowheads="1"/>
            </p:cNvSpPr>
            <p:nvPr/>
          </p:nvSpPr>
          <p:spPr bwMode="auto">
            <a:xfrm>
              <a:off x="4984951" y="5088193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婚纱摄影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22371" y="2307806"/>
            <a:ext cx="1903907" cy="1480590"/>
            <a:chOff x="5722371" y="2307806"/>
            <a:chExt cx="1903907" cy="1480590"/>
          </a:xfrm>
        </p:grpSpPr>
        <p:pic>
          <p:nvPicPr>
            <p:cNvPr id="48" name="图片 47" descr="zpxf.jp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0086" y="2307806"/>
              <a:ext cx="1876192" cy="1158064"/>
            </a:xfrm>
            <a:prstGeom prst="rect">
              <a:avLst/>
            </a:prstGeom>
          </p:spPr>
        </p:pic>
        <p:sp>
          <p:nvSpPr>
            <p:cNvPr id="50" name="Text Box 7"/>
            <p:cNvSpPr txBox="1">
              <a:spLocks noChangeArrowheads="1"/>
            </p:cNvSpPr>
            <p:nvPr/>
          </p:nvSpPr>
          <p:spPr bwMode="auto">
            <a:xfrm>
              <a:off x="5722371" y="3480619"/>
              <a:ext cx="187929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algn="ctr">
                <a:spcBef>
                  <a:spcPct val="50000"/>
                </a:spcBef>
              </a:pPr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照片修复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8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2291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2293" name="图片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图片 7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375359" y="634407"/>
            <a:ext cx="3578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其他工具</a:t>
            </a:r>
            <a:endParaRPr lang="en-US" altLang="zh-CN" sz="2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6980" y="2287998"/>
            <a:ext cx="20288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4396096"/>
            <a:ext cx="18288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375359" y="1387984"/>
            <a:ext cx="64236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1.吸管工具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用于吸取确定的颜色</a:t>
            </a:r>
          </a:p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2.抓手工具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用于移动视图</a:t>
            </a:r>
            <a:endParaRPr lang="en-US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缩放工具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用于放大或缩小视图</a:t>
            </a:r>
            <a:endParaRPr lang="en-US" altLang="en-US" sz="20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E67016"/>
              </a:buClr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钢笔工具</a:t>
            </a:r>
          </a:p>
          <a:p>
            <a:pPr marL="1257300" lvl="2" indent="-342900">
              <a:lnSpc>
                <a:spcPct val="150000"/>
              </a:lnSpc>
              <a:buClr>
                <a:srgbClr val="E67016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抠图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3315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3318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160338"/>
            <a:ext cx="7124700" cy="1285875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练习</a:t>
            </a:r>
            <a:r>
              <a:rPr lang="en-US" altLang="zh-CN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1</a:t>
            </a:r>
            <a:endParaRPr lang="zh-CN" altLang="zh-CN" sz="36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063" y="1356712"/>
            <a:ext cx="813226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设计一个网页的主页，并生成</a:t>
            </a: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c:\users\lww\appdata\roaming\360se6\User Data\temp\4678141_135716825000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9316" y="2477729"/>
            <a:ext cx="3982687" cy="3775587"/>
          </a:xfrm>
          <a:prstGeom prst="rect">
            <a:avLst/>
          </a:prstGeom>
          <a:noFill/>
        </p:spPr>
      </p:pic>
      <p:pic>
        <p:nvPicPr>
          <p:cNvPr id="5124" name="Picture 4" descr="c:\users\lww\appdata\roaming\360se6\User Data\temp\154398-120506024H96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4620" y="1961536"/>
            <a:ext cx="3074321" cy="2161248"/>
          </a:xfrm>
          <a:prstGeom prst="rect">
            <a:avLst/>
          </a:prstGeom>
          <a:noFill/>
        </p:spPr>
      </p:pic>
      <p:pic>
        <p:nvPicPr>
          <p:cNvPr id="5126" name="Picture 6" descr="c:\users\lww\appdata\roaming\360se6\User Data\temp\154397-1205060314201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82415" y="3982065"/>
            <a:ext cx="3109945" cy="2403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0"/>
          <p:cNvSpPr>
            <a:spLocks noChangeArrowheads="1"/>
          </p:cNvSpPr>
          <p:nvPr/>
        </p:nvSpPr>
        <p:spPr bwMode="auto">
          <a:xfrm>
            <a:off x="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6269038" y="26988"/>
            <a:ext cx="2874962" cy="449262"/>
            <a:chOff x="5537631" y="26646"/>
            <a:chExt cx="3610350" cy="616932"/>
          </a:xfrm>
        </p:grpSpPr>
        <p:pic>
          <p:nvPicPr>
            <p:cNvPr id="13318" name="图片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Title 17"/>
          <p:cNvSpPr>
            <a:spLocks noGrp="1" noChangeArrowheads="1"/>
          </p:cNvSpPr>
          <p:nvPr>
            <p:ph type="title" idx="4294967295"/>
          </p:nvPr>
        </p:nvSpPr>
        <p:spPr>
          <a:xfrm>
            <a:off x="593725" y="160338"/>
            <a:ext cx="7124700" cy="1285875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练习</a:t>
            </a:r>
            <a:r>
              <a:rPr lang="en-US" altLang="zh-CN" sz="36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endParaRPr lang="zh-CN" altLang="zh-CN" sz="36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063" y="1356712"/>
            <a:ext cx="8132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要求：</a:t>
            </a:r>
            <a:r>
              <a:rPr lang="en-US" altLang="zh-CN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实现下图所示效果，可自定义素材，设计自己的艺术照片。</a:t>
            </a:r>
            <a:endParaRPr lang="en-US" altLang="zh-CN" sz="24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b7fd5266d0160924b36a514bd40735fae6cd341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474" y="2093409"/>
            <a:ext cx="3687962" cy="4277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0"/>
          <p:cNvSpPr>
            <a:spLocks noChangeArrowheads="1"/>
          </p:cNvSpPr>
          <p:nvPr/>
        </p:nvSpPr>
        <p:spPr bwMode="auto">
          <a:xfrm>
            <a:off x="2760663" y="2647950"/>
            <a:ext cx="4462462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16387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5589588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6289675" y="41275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1</a:t>
            </a:r>
            <a:r>
              <a:rPr lang="zh-CN" altLang="en-US" sz="3200" b="1"/>
              <a:t>）老照片翻新处理，效果如图所示。</a:t>
            </a:r>
            <a:r>
              <a:rPr lang="zh-CN" altLang="en-US" sz="3200"/>
              <a:t> </a:t>
            </a:r>
          </a:p>
        </p:txBody>
      </p:sp>
      <p:pic>
        <p:nvPicPr>
          <p:cNvPr id="122886" name="Picture 6" descr="0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198688"/>
            <a:ext cx="835342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7" name="Text Box 7"/>
          <p:cNvSpPr txBox="1">
            <a:spLocks noChangeArrowheads="1"/>
          </p:cNvSpPr>
          <p:nvPr/>
        </p:nvSpPr>
        <p:spPr bwMode="auto">
          <a:xfrm>
            <a:off x="2843213" y="5157788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 dirty="0"/>
              <a:t>老照片翻新处理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2</a:t>
            </a:r>
            <a:r>
              <a:rPr lang="zh-CN" altLang="en-US" sz="3200" b="1"/>
              <a:t>）照片个性色调调整，效果如图所示。</a:t>
            </a:r>
            <a:r>
              <a:rPr lang="zh-CN" altLang="en-US" sz="3200"/>
              <a:t> </a:t>
            </a:r>
          </a:p>
        </p:txBody>
      </p:sp>
      <p:pic>
        <p:nvPicPr>
          <p:cNvPr id="123911" name="Picture 7" descr="0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2205038"/>
            <a:ext cx="7616825" cy="349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2843213" y="5876925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照片个性色调调整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4933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3</a:t>
            </a:r>
            <a:r>
              <a:rPr lang="zh-CN" altLang="en-US" sz="3200" b="1"/>
              <a:t>）数码照片合成，</a:t>
            </a:r>
            <a:r>
              <a:rPr lang="zh-CN" altLang="en-US" sz="3200"/>
              <a:t> </a:t>
            </a:r>
            <a:r>
              <a:rPr lang="zh-CN" altLang="en-US" sz="3200" b="1"/>
              <a:t>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2843213" y="5876925"/>
            <a:ext cx="3313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数码照片合成</a:t>
            </a:r>
            <a:r>
              <a:rPr lang="zh-CN" altLang="en-US"/>
              <a:t> </a:t>
            </a:r>
          </a:p>
        </p:txBody>
      </p:sp>
      <p:pic>
        <p:nvPicPr>
          <p:cNvPr id="124935" name="Picture 7" descr="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2152650"/>
            <a:ext cx="8064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4</a:t>
            </a:r>
            <a:r>
              <a:rPr lang="zh-CN" altLang="en-US" sz="3200" b="1"/>
              <a:t>）绘制的国画及卡通图形，效果如图所示。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2843213" y="6364288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绘制的国画及卡通图形</a:t>
            </a:r>
          </a:p>
        </p:txBody>
      </p:sp>
      <p:pic>
        <p:nvPicPr>
          <p:cNvPr id="125959" name="Picture 7" descr="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098675"/>
            <a:ext cx="7921625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6981" name="Rectangle 5"/>
          <p:cNvSpPr>
            <a:spLocks noChangeArrowheads="1"/>
          </p:cNvSpPr>
          <p:nvPr/>
        </p:nvSpPr>
        <p:spPr bwMode="auto">
          <a:xfrm>
            <a:off x="0" y="1412875"/>
            <a:ext cx="8532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</a:t>
            </a:r>
            <a:r>
              <a:rPr lang="zh-CN" altLang="en-US" sz="3200" b="1"/>
              <a:t>（</a:t>
            </a:r>
            <a:r>
              <a:rPr lang="en-US" altLang="zh-CN" sz="3200" b="1"/>
              <a:t>5</a:t>
            </a:r>
            <a:r>
              <a:rPr lang="zh-CN" altLang="en-US" sz="3200" b="1"/>
              <a:t>）绘制的实物造型，效果如图所示。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2843213" y="5734050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绘制的实物造型</a:t>
            </a:r>
          </a:p>
        </p:txBody>
      </p:sp>
      <p:pic>
        <p:nvPicPr>
          <p:cNvPr id="126983" name="Picture 7" descr="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276475"/>
            <a:ext cx="85979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54063" y="144463"/>
            <a:ext cx="756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600" dirty="0" smtClean="0">
                <a:latin typeface="汉仪大宋简" pitchFamily="49" charset="-122"/>
                <a:ea typeface="汉仪大宋简" pitchFamily="49" charset="-122"/>
              </a:rPr>
              <a:t>案例</a:t>
            </a:r>
            <a:r>
              <a:rPr lang="zh-CN" altLang="en-US" sz="3600" dirty="0">
                <a:latin typeface="汉仪大宋简" pitchFamily="49" charset="-122"/>
                <a:ea typeface="汉仪大宋简" pitchFamily="49" charset="-122"/>
              </a:rPr>
              <a:t>赏析</a:t>
            </a:r>
            <a:r>
              <a:rPr lang="zh-CN" altLang="en-US" dirty="0"/>
              <a:t> </a:t>
            </a:r>
          </a:p>
        </p:txBody>
      </p:sp>
      <p:sp>
        <p:nvSpPr>
          <p:cNvPr id="128005" name="Rectangle 5"/>
          <p:cNvSpPr>
            <a:spLocks noChangeArrowheads="1"/>
          </p:cNvSpPr>
          <p:nvPr/>
        </p:nvSpPr>
        <p:spPr bwMode="auto">
          <a:xfrm>
            <a:off x="0" y="1341438"/>
            <a:ext cx="85328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/>
          <a:lstStyle/>
          <a:p>
            <a:pPr marL="609600" indent="-609600"/>
            <a:r>
              <a:rPr lang="en-US" altLang="zh-CN" sz="3200" b="1"/>
              <a:t>        </a:t>
            </a:r>
            <a:r>
              <a:rPr lang="zh-CN" altLang="en-US" sz="3200" b="1"/>
              <a:t>（</a:t>
            </a:r>
            <a:r>
              <a:rPr lang="en-US" altLang="zh-CN" sz="3200" b="1"/>
              <a:t>6</a:t>
            </a:r>
            <a:r>
              <a:rPr lang="zh-CN" altLang="en-US" sz="3200" b="1"/>
              <a:t>）结合</a:t>
            </a:r>
            <a:r>
              <a:rPr lang="en-US" altLang="zh-CN" sz="3200" b="1"/>
              <a:t>【</a:t>
            </a:r>
            <a:r>
              <a:rPr lang="zh-CN" altLang="en-US" sz="3200" b="1"/>
              <a:t>滤镜</a:t>
            </a:r>
            <a:r>
              <a:rPr lang="en-US" altLang="zh-CN" sz="3200" b="1"/>
              <a:t>】</a:t>
            </a:r>
            <a:r>
              <a:rPr lang="zh-CN" altLang="en-US" sz="3200" b="1"/>
              <a:t>命令制作的特效，效果如图所示。</a:t>
            </a:r>
            <a:r>
              <a:rPr lang="zh-CN" altLang="en-US" sz="3200"/>
              <a:t> </a:t>
            </a:r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2843213" y="5373688"/>
            <a:ext cx="3313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zh-CN" altLang="en-US" sz="1400"/>
              <a:t>制作的特效</a:t>
            </a:r>
          </a:p>
        </p:txBody>
      </p:sp>
      <p:pic>
        <p:nvPicPr>
          <p:cNvPr id="128007" name="Picture 7" descr="0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636838"/>
            <a:ext cx="849630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s_template">
  <a:themeElements>
    <a:clrScheme name="字幕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E89117"/>
      </a:dk1>
      <a:lt1>
        <a:srgbClr val="FFFFFF"/>
      </a:lt1>
      <a:dk2>
        <a:srgbClr val="000000"/>
      </a:dk2>
      <a:lt2>
        <a:srgbClr val="FEDD78"/>
      </a:lt2>
      <a:accent1>
        <a:srgbClr val="3399FF"/>
      </a:accent1>
      <a:accent2>
        <a:srgbClr val="C4D73F"/>
      </a:accent2>
      <a:accent3>
        <a:srgbClr val="AAAAAA"/>
      </a:accent3>
      <a:accent4>
        <a:srgbClr val="DADADA"/>
      </a:accent4>
      <a:accent5>
        <a:srgbClr val="ADCAFF"/>
      </a:accent5>
      <a:accent6>
        <a:srgbClr val="B1C338"/>
      </a:accent6>
      <a:hlink>
        <a:srgbClr val="004C99"/>
      </a:hlink>
      <a:folHlink>
        <a:srgbClr val="004C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157257045</TotalTime>
  <Pages>0</Pages>
  <Words>1932</Words>
  <Characters>0</Characters>
  <Application>Microsoft Office PowerPoint</Application>
  <DocSecurity>0</DocSecurity>
  <PresentationFormat>全屏显示(4:3)</PresentationFormat>
  <Lines>0</Lines>
  <Paragraphs>246</Paragraphs>
  <Slides>33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 Unicode MS</vt:lpstr>
      <vt:lpstr>Batang</vt:lpstr>
      <vt:lpstr>汉仪大宋简</vt:lpstr>
      <vt:lpstr>黑体</vt:lpstr>
      <vt:lpstr>华文新魏</vt:lpstr>
      <vt:lpstr>宋体</vt:lpstr>
      <vt:lpstr>微软雅黑</vt:lpstr>
      <vt:lpstr>幼圆</vt:lpstr>
      <vt:lpstr>Arial</vt:lpstr>
      <vt:lpstr>Calibri</vt:lpstr>
      <vt:lpstr>Calibri Light</vt:lpstr>
      <vt:lpstr>Wingdings</vt:lpstr>
      <vt:lpstr>Wingdings 2</vt:lpstr>
      <vt:lpstr>scs_template</vt:lpstr>
      <vt:lpstr>自定义设计方案</vt:lpstr>
      <vt:lpstr>PowerPoint 演示文稿</vt:lpstr>
      <vt:lpstr>目 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Photoshop界面布局</vt:lpstr>
      <vt:lpstr>图层与历史记录</vt:lpstr>
      <vt:lpstr>1. 图层</vt:lpstr>
      <vt:lpstr>PowerPoint 演示文稿</vt:lpstr>
      <vt:lpstr>文件操作</vt:lpstr>
      <vt:lpstr>文件操作</vt:lpstr>
      <vt:lpstr>Photoshop常用工具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练习1</vt:lpstr>
      <vt:lpstr>练习2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Barb</dc:creator>
  <cp:keywords/>
  <dc:description/>
  <cp:lastModifiedBy>李玮玮</cp:lastModifiedBy>
  <cp:revision>316</cp:revision>
  <cp:lastPrinted>1899-12-30T00:00:00Z</cp:lastPrinted>
  <dcterms:created xsi:type="dcterms:W3CDTF">2012-04-08T16:29:00Z</dcterms:created>
  <dcterms:modified xsi:type="dcterms:W3CDTF">2016-08-29T05:10:36Z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2052-8.1.0.3089</vt:lpwstr>
  </property>
</Properties>
</file>